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53"/>
  </p:notesMasterIdLst>
  <p:sldIdLst>
    <p:sldId id="256" r:id="rId2"/>
    <p:sldId id="258" r:id="rId3"/>
    <p:sldId id="295" r:id="rId4"/>
    <p:sldId id="257" r:id="rId5"/>
    <p:sldId id="259" r:id="rId6"/>
    <p:sldId id="305" r:id="rId7"/>
    <p:sldId id="260" r:id="rId8"/>
    <p:sldId id="306" r:id="rId9"/>
    <p:sldId id="296" r:id="rId10"/>
    <p:sldId id="304" r:id="rId11"/>
    <p:sldId id="297" r:id="rId12"/>
    <p:sldId id="303" r:id="rId13"/>
    <p:sldId id="299" r:id="rId14"/>
    <p:sldId id="300" r:id="rId15"/>
    <p:sldId id="301" r:id="rId16"/>
    <p:sldId id="302" r:id="rId17"/>
    <p:sldId id="307" r:id="rId18"/>
    <p:sldId id="261" r:id="rId19"/>
    <p:sldId id="262" r:id="rId20"/>
    <p:sldId id="263" r:id="rId21"/>
    <p:sldId id="264" r:id="rId22"/>
    <p:sldId id="265" r:id="rId23"/>
    <p:sldId id="266" r:id="rId24"/>
    <p:sldId id="267" r:id="rId25"/>
    <p:sldId id="268" r:id="rId26"/>
    <p:sldId id="269" r:id="rId27"/>
    <p:sldId id="270" r:id="rId28"/>
    <p:sldId id="271" r:id="rId29"/>
    <p:sldId id="272" r:id="rId30"/>
    <p:sldId id="273" r:id="rId31"/>
    <p:sldId id="274" r:id="rId32"/>
    <p:sldId id="275" r:id="rId33"/>
    <p:sldId id="276" r:id="rId34"/>
    <p:sldId id="277" r:id="rId35"/>
    <p:sldId id="278" r:id="rId36"/>
    <p:sldId id="279" r:id="rId37"/>
    <p:sldId id="280" r:id="rId38"/>
    <p:sldId id="281" r:id="rId39"/>
    <p:sldId id="282" r:id="rId40"/>
    <p:sldId id="283" r:id="rId41"/>
    <p:sldId id="284" r:id="rId42"/>
    <p:sldId id="285" r:id="rId43"/>
    <p:sldId id="286" r:id="rId44"/>
    <p:sldId id="287" r:id="rId45"/>
    <p:sldId id="288" r:id="rId46"/>
    <p:sldId id="289" r:id="rId47"/>
    <p:sldId id="290" r:id="rId48"/>
    <p:sldId id="291" r:id="rId49"/>
    <p:sldId id="292" r:id="rId50"/>
    <p:sldId id="293" r:id="rId51"/>
    <p:sldId id="294" r:id="rId52"/>
  </p:sldIdLst>
  <p:sldSz cx="9144000" cy="5143500" type="screen16x9"/>
  <p:notesSz cx="6858000" cy="9144000"/>
  <p:embeddedFontLst>
    <p:embeddedFont>
      <p:font typeface="Abril Fatface" panose="02000503000000020003" pitchFamily="2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Consolas" panose="020B0609020204030204" pitchFamily="49" charset="0"/>
      <p:regular r:id="rId59"/>
      <p:bold r:id="rId60"/>
      <p:italic r:id="rId61"/>
      <p:boldItalic r:id="rId62"/>
    </p:embeddedFont>
    <p:embeddedFont>
      <p:font typeface="Helvetica" panose="020B0604020202020204" pitchFamily="34" charset="0"/>
      <p:regular r:id="rId63"/>
      <p:bold r:id="rId64"/>
      <p:italic r:id="rId65"/>
      <p:boldItalic r:id="rId66"/>
    </p:embeddedFont>
    <p:embeddedFont>
      <p:font typeface="Montserrat" panose="00000500000000000000" pitchFamily="2" charset="0"/>
      <p:regular r:id="rId67"/>
      <p:bold r:id="rId68"/>
      <p:italic r:id="rId69"/>
      <p:boldItalic r:id="rId70"/>
    </p:embeddedFont>
    <p:embeddedFont>
      <p:font typeface="PT Serif" panose="020A0603040505020204" pitchFamily="18" charset="0"/>
      <p:regular r:id="rId71"/>
      <p:bold r:id="rId72"/>
      <p:italic r:id="rId73"/>
      <p:boldItalic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44D327-C8C6-4163-A623-057FE4961991}">
  <a:tblStyle styleId="{A644D327-C8C6-4163-A623-057FE49619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F84729-DA0B-49D1-B9D5-606E54AD43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openxmlformats.org/officeDocument/2006/relationships/font" Target="fonts/font21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1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3307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4526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004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125929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604904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116890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403433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61544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94520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bd3cf23c1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bd3cf23c1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bd3cf23c17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bd3cf23c17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bd3cf23c17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bd3cf23c17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d3cf23c1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d3cf23c17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bd3cf23c17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bd3cf23c17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bd3cf23c1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bd3cf23c1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bd3cf23c17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bd3cf23c17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gbd3cf23c17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Google Shape;661;gbd3cf23c17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bd3cf23c17_0_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bd3cf23c17_0_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gbd3cf23c17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" name="Google Shape;765;gbd3cf23c17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g8032c154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g8032c1545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1351bf01e1_1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1351bf01e1_1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" name="Google Shape;1517;g41a88a598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" name="Google Shape;1518;g41a88a5981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15425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8688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83189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lt2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3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3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66" name="Google Shape;66;p3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67" name="Google Shape;67;p3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68" name="Google Shape;68;p3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69" name="Google Shape;69;p3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70" name="Google Shape;70;p3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71" name="Google Shape;71;p3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72" name="Google Shape;72;p3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73" name="Google Shape;73;p3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74" name="Google Shape;74;p3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3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77" name="Google Shape;77;p3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78" name="Google Shape;78;p3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79" name="Google Shape;79;p3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80" name="Google Shape;80;p3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81" name="Google Shape;81;p3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82" name="Google Shape;82;p3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83" name="Google Shape;83;p3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84" name="Google Shape;84;p3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lt2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"/>
          <p:cNvSpPr txBox="1">
            <a:spLocks noGrp="1"/>
          </p:cNvSpPr>
          <p:nvPr>
            <p:ph type="body" idx="1"/>
          </p:nvPr>
        </p:nvSpPr>
        <p:spPr>
          <a:xfrm>
            <a:off x="724389" y="2161800"/>
            <a:ext cx="53436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SzPts val="3200"/>
              <a:buChar char="⊸"/>
              <a:defRPr sz="3200" i="1"/>
            </a:lvl1pPr>
            <a:lvl2pPr marL="914400" lvl="1" indent="-431800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 i="1"/>
            </a:lvl2pPr>
            <a:lvl3pPr marL="1371600" lvl="2" indent="-431800" rtl="0">
              <a:spcBef>
                <a:spcPts val="0"/>
              </a:spcBef>
              <a:spcAft>
                <a:spcPts val="0"/>
              </a:spcAft>
              <a:buSzPts val="3200"/>
              <a:buChar char="⋅"/>
              <a:defRPr sz="3200" i="1"/>
            </a:lvl3pPr>
            <a:lvl4pPr marL="1828800" lvl="3" indent="-431800" rt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4pPr>
            <a:lvl5pPr marL="2286000" lvl="4" indent="-431800" rtl="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88" name="Google Shape;88;p4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89" name="Google Shape;89;p4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90" name="Google Shape;90;p4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91" name="Google Shape;91;p4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92" name="Google Shape;92;p4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93" name="Google Shape;93;p4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94" name="Google Shape;94;p4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95" name="Google Shape;95;p4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96" name="Google Shape;96;p4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99" name="Google Shape;99;p4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00" name="Google Shape;100;p4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01" name="Google Shape;101;p4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02" name="Google Shape;102;p4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03" name="Google Shape;103;p4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04" name="Google Shape;104;p4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05" name="Google Shape;105;p4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06" name="Google Shape;106;p4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07" name="Google Shape;107;p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10" name="Google Shape;110;p5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11" name="Google Shape;111;p5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12" name="Google Shape;112;p5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13" name="Google Shape;113;p5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14" name="Google Shape;114;p5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15" name="Google Shape;115;p5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16" name="Google Shape;116;p5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17" name="Google Shape;117;p5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18" name="Google Shape;118;p5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21" name="Google Shape;121;p5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22" name="Google Shape;122;p5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23" name="Google Shape;123;p5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24" name="Google Shape;124;p5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25" name="Google Shape;125;p5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26" name="Google Shape;126;p5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28" name="Google Shape;128;p5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⋅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34" name="Google Shape;134;p6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35" name="Google Shape;135;p6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36" name="Google Shape;136;p6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37" name="Google Shape;137;p6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38" name="Google Shape;138;p6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39" name="Google Shape;139;p6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40" name="Google Shape;140;p6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41" name="Google Shape;141;p6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42" name="Google Shape;142;p6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6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6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45" name="Google Shape;145;p6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46" name="Google Shape;146;p6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47" name="Google Shape;147;p6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48" name="Google Shape;148;p6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49" name="Google Shape;149;p6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51" name="Google Shape;151;p6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52" name="Google Shape;152;p6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53" name="Google Shape;153;p6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6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5" name="Google Shape;155;p6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⊸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⋅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56" name="Google Shape;156;p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59" name="Google Shape;159;p7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60" name="Google Shape;160;p7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61" name="Google Shape;161;p7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62" name="Google Shape;162;p7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63" name="Google Shape;163;p7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64" name="Google Shape;164;p7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65" name="Google Shape;165;p7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66" name="Google Shape;166;p7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67" name="Google Shape;167;p7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70" name="Google Shape;170;p7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71" name="Google Shape;171;p7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72" name="Google Shape;172;p7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73" name="Google Shape;173;p7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74" name="Google Shape;174;p7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75" name="Google Shape;175;p7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76" name="Google Shape;176;p7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77" name="Google Shape;177;p7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78" name="Google Shape;178;p7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7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0" name="Google Shape;180;p7"/>
          <p:cNvSpPr txBox="1">
            <a:spLocks noGrp="1"/>
          </p:cNvSpPr>
          <p:nvPr>
            <p:ph type="body" idx="2"/>
          </p:nvPr>
        </p:nvSpPr>
        <p:spPr>
          <a:xfrm>
            <a:off x="259793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1" name="Google Shape;181;p7"/>
          <p:cNvSpPr txBox="1">
            <a:spLocks noGrp="1"/>
          </p:cNvSpPr>
          <p:nvPr>
            <p:ph type="body" idx="3"/>
          </p:nvPr>
        </p:nvSpPr>
        <p:spPr>
          <a:xfrm>
            <a:off x="4459994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2" name="Google Shape;182;p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8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85" name="Google Shape;185;p8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86" name="Google Shape;186;p8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87" name="Google Shape;187;p8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88" name="Google Shape;188;p8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89" name="Google Shape;189;p8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90" name="Google Shape;190;p8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91" name="Google Shape;191;p8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92" name="Google Shape;192;p8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93" name="Google Shape;193;p8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8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8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96" name="Google Shape;196;p8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97" name="Google Shape;197;p8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98" name="Google Shape;198;p8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99" name="Google Shape;199;p8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00" name="Google Shape;200;p8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01" name="Google Shape;201;p8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02" name="Google Shape;202;p8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03" name="Google Shape;203;p8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04" name="Google Shape;204;p8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9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08" name="Google Shape;208;p9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09" name="Google Shape;209;p9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10" name="Google Shape;210;p9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11" name="Google Shape;211;p9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12" name="Google Shape;212;p9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13" name="Google Shape;213;p9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14" name="Google Shape;214;p9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15" name="Google Shape;215;p9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216" name="Google Shape;216;p9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9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9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219" name="Google Shape;219;p9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220" name="Google Shape;220;p9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221" name="Google Shape;221;p9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222" name="Google Shape;222;p9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23" name="Google Shape;223;p9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24" name="Google Shape;224;p9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25" name="Google Shape;225;p9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26" name="Google Shape;226;p9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27" name="Google Shape;227;p9"/>
          <p:cNvSpPr txBox="1">
            <a:spLocks noGrp="1"/>
          </p:cNvSpPr>
          <p:nvPr>
            <p:ph type="body" idx="1"/>
          </p:nvPr>
        </p:nvSpPr>
        <p:spPr>
          <a:xfrm>
            <a:off x="733425" y="4406300"/>
            <a:ext cx="5915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228" name="Google Shape;228;p9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31" name="Google Shape;231;p10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2" name="Google Shape;232;p10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33" name="Google Shape;233;p10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34" name="Google Shape;234;p10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35" name="Google Shape;235;p10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36" name="Google Shape;236;p10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37" name="Google Shape;237;p10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38" name="Google Shape;238;p10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239" name="Google Shape;239;p10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0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0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242" name="Google Shape;242;p10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243" name="Google Shape;243;p10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244" name="Google Shape;244;p10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245" name="Google Shape;245;p10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246" name="Google Shape;246;p10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247" name="Google Shape;247;p10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248" name="Google Shape;248;p10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249" name="Google Shape;249;p10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250" name="Google Shape;250;p1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montserrat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pt-serif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124690" y="753191"/>
            <a:ext cx="8894619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STOCK MARKET PREDICTOR:</a:t>
            </a:r>
            <a:endParaRPr sz="4000" dirty="0"/>
          </a:p>
        </p:txBody>
      </p:sp>
      <p:sp>
        <p:nvSpPr>
          <p:cNvPr id="2" name="Google Shape;257;p12">
            <a:extLst>
              <a:ext uri="{FF2B5EF4-FFF2-40B4-BE49-F238E27FC236}">
                <a16:creationId xmlns:a16="http://schemas.microsoft.com/office/drawing/2014/main" id="{1447D798-7859-F50F-389C-351280F83FAC}"/>
              </a:ext>
            </a:extLst>
          </p:cNvPr>
          <p:cNvSpPr txBox="1">
            <a:spLocks/>
          </p:cNvSpPr>
          <p:nvPr/>
        </p:nvSpPr>
        <p:spPr>
          <a:xfrm>
            <a:off x="505691" y="1714732"/>
            <a:ext cx="8035636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/>
              <a:t>Using the Volatility Index to </a:t>
            </a:r>
          </a:p>
          <a:p>
            <a:r>
              <a:rPr lang="en-US" sz="3200" dirty="0"/>
              <a:t>Predict S&amp;P 500 Future Returns</a:t>
            </a:r>
          </a:p>
        </p:txBody>
      </p:sp>
      <p:sp>
        <p:nvSpPr>
          <p:cNvPr id="3" name="Google Shape;257;p12">
            <a:extLst>
              <a:ext uri="{FF2B5EF4-FFF2-40B4-BE49-F238E27FC236}">
                <a16:creationId xmlns:a16="http://schemas.microsoft.com/office/drawing/2014/main" id="{727B43D7-EA3E-9FE8-2935-760B678E4949}"/>
              </a:ext>
            </a:extLst>
          </p:cNvPr>
          <p:cNvSpPr txBox="1">
            <a:spLocks/>
          </p:cNvSpPr>
          <p:nvPr/>
        </p:nvSpPr>
        <p:spPr>
          <a:xfrm>
            <a:off x="1330035" y="2874532"/>
            <a:ext cx="6303818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None/>
              <a:defRPr sz="4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400" dirty="0"/>
              <a:t>Coded and presented by Mark Lech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290946" y="2101809"/>
            <a:ext cx="8091053" cy="32424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1: </a:t>
            </a:r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Looping through a Neural Network to Find the Best Candidates</a:t>
            </a:r>
          </a:p>
          <a:p>
            <a:pPr marL="76200" indent="0"/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Findings: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model 1 inputs, the closing price features of two symbols (VIX and VIX3M) produced consistently higher accuracies.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outputs, the S&amp;P 500 return for one year in the future produced higher overall scores.</a:t>
            </a:r>
          </a:p>
          <a:p>
            <a:pPr marL="76200" indent="0"/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Result: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 and VIX3M were passed to Model 2 as inputs, with the S&amp;P 500 as the output.</a:t>
            </a:r>
          </a:p>
          <a:p>
            <a:pPr marL="76200" indent="0"/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 dirty="0"/>
          </a:p>
        </p:txBody>
      </p:sp>
      <p:sp>
        <p:nvSpPr>
          <p:cNvPr id="6" name="Google Shape;540;p39">
            <a:extLst>
              <a:ext uri="{FF2B5EF4-FFF2-40B4-BE49-F238E27FC236}">
                <a16:creationId xmlns:a16="http://schemas.microsoft.com/office/drawing/2014/main" id="{05763D49-C8F8-CA48-980B-C3CCF5A77FDC}"/>
              </a:ext>
            </a:extLst>
          </p:cNvPr>
          <p:cNvSpPr txBox="1">
            <a:spLocks/>
          </p:cNvSpPr>
          <p:nvPr/>
        </p:nvSpPr>
        <p:spPr>
          <a:xfrm>
            <a:off x="2856608" y="-200941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Model Roadmap</a:t>
            </a:r>
            <a:endParaRPr lang="en-US" dirty="0"/>
          </a:p>
        </p:txBody>
      </p:sp>
      <p:sp>
        <p:nvSpPr>
          <p:cNvPr id="7" name="Google Shape;542;p39">
            <a:extLst>
              <a:ext uri="{FF2B5EF4-FFF2-40B4-BE49-F238E27FC236}">
                <a16:creationId xmlns:a16="http://schemas.microsoft.com/office/drawing/2014/main" id="{F98A7B33-3578-2140-AAC6-B7CF18F09627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543;p39">
            <a:extLst>
              <a:ext uri="{FF2B5EF4-FFF2-40B4-BE49-F238E27FC236}">
                <a16:creationId xmlns:a16="http://schemas.microsoft.com/office/drawing/2014/main" id="{D72F73C0-6BD1-821B-BF36-C415C55E485E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" name="Google Shape;547;p39">
            <a:extLst>
              <a:ext uri="{FF2B5EF4-FFF2-40B4-BE49-F238E27FC236}">
                <a16:creationId xmlns:a16="http://schemas.microsoft.com/office/drawing/2014/main" id="{AA3A30E6-5A92-DB4D-8126-AE75FB24548B}"/>
              </a:ext>
            </a:extLst>
          </p:cNvPr>
          <p:cNvGrpSpPr/>
          <p:nvPr/>
        </p:nvGrpSpPr>
        <p:grpSpPr>
          <a:xfrm>
            <a:off x="1665967" y="-36493"/>
            <a:ext cx="762107" cy="789067"/>
            <a:chOff x="3814414" y="1703401"/>
            <a:chExt cx="473400" cy="473400"/>
          </a:xfrm>
        </p:grpSpPr>
        <p:sp>
          <p:nvSpPr>
            <p:cNvPr id="10" name="Google Shape;548;p39">
              <a:extLst>
                <a:ext uri="{FF2B5EF4-FFF2-40B4-BE49-F238E27FC236}">
                  <a16:creationId xmlns:a16="http://schemas.microsoft.com/office/drawing/2014/main" id="{CB945F5B-D80B-1100-3A99-B0ECF6384F82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9;p39">
              <a:extLst>
                <a:ext uri="{FF2B5EF4-FFF2-40B4-BE49-F238E27FC236}">
                  <a16:creationId xmlns:a16="http://schemas.microsoft.com/office/drawing/2014/main" id="{3C836099-17A3-8CA2-35BC-2F7DAEEF96B5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4C8BB385-2422-ADA3-4A58-444B69946B76}"/>
              </a:ext>
            </a:extLst>
          </p:cNvPr>
          <p:cNvSpPr txBox="1"/>
          <p:nvPr/>
        </p:nvSpPr>
        <p:spPr>
          <a:xfrm>
            <a:off x="3407914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563;p39">
            <a:extLst>
              <a:ext uri="{FF2B5EF4-FFF2-40B4-BE49-F238E27FC236}">
                <a16:creationId xmlns:a16="http://schemas.microsoft.com/office/drawing/2014/main" id="{97070B46-C2DF-5377-7EE5-DBA6A5DF6E0F}"/>
              </a:ext>
            </a:extLst>
          </p:cNvPr>
          <p:cNvSpPr txBox="1"/>
          <p:nvPr/>
        </p:nvSpPr>
        <p:spPr>
          <a:xfrm>
            <a:off x="1403821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562;p39">
            <a:extLst>
              <a:ext uri="{FF2B5EF4-FFF2-40B4-BE49-F238E27FC236}">
                <a16:creationId xmlns:a16="http://schemas.microsoft.com/office/drawing/2014/main" id="{F78F4D9E-011D-EC5C-95B7-4915A969FBD7}"/>
              </a:ext>
            </a:extLst>
          </p:cNvPr>
          <p:cNvSpPr txBox="1"/>
          <p:nvPr/>
        </p:nvSpPr>
        <p:spPr>
          <a:xfrm>
            <a:off x="5412007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</p:spTree>
    <p:extLst>
      <p:ext uri="{BB962C8B-B14F-4D97-AF65-F5344CB8AC3E}">
        <p14:creationId xmlns:p14="http://schemas.microsoft.com/office/powerpoint/2010/main" val="807588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685800" y="2039278"/>
            <a:ext cx="5728855" cy="26841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2: Optimizing the Neural Network</a:t>
            </a: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 and VIX3M closing values were inputs.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500 return for one year was the output.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was optimized with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KerasTuner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a maximum of 10 hidden layers and 200 nodes.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second neural network model was then run using the optimized variables.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results yielded an accuracy of 77.4%.</a:t>
            </a:r>
          </a:p>
          <a:p>
            <a:pPr marL="76200" indent="0"/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3670060" y="-52875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</p:spTree>
    <p:extLst>
      <p:ext uri="{BB962C8B-B14F-4D97-AF65-F5344CB8AC3E}">
        <p14:creationId xmlns:p14="http://schemas.microsoft.com/office/powerpoint/2010/main" val="459702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3670060" y="-52875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2F2089F2-7FF6-60CE-EA27-6D9E4DC6B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35725" y="2305916"/>
            <a:ext cx="3301570" cy="2155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2 Optimizer Logic</a:t>
            </a:r>
          </a:p>
          <a:p>
            <a:pPr marL="76200" indent="0"/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sz="16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KerasTuner</a:t>
            </a: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auto-optimizer tested 420 combinations for each run. Features and variables were adjusted, and then run again.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screenshot of a computer code&#10;&#10;Description automatically generated with low confidence">
            <a:extLst>
              <a:ext uri="{FF2B5EF4-FFF2-40B4-BE49-F238E27FC236}">
                <a16:creationId xmlns:a16="http://schemas.microsoft.com/office/drawing/2014/main" id="{42C09383-9EEF-1800-E6AC-E9AEB3714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837" y="66675"/>
            <a:ext cx="4349750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655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3670060" y="-52875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280;p15">
            <a:extLst>
              <a:ext uri="{FF2B5EF4-FFF2-40B4-BE49-F238E27FC236}">
                <a16:creationId xmlns:a16="http://schemas.microsoft.com/office/drawing/2014/main" id="{1B83DCD6-72A8-38F3-656E-0A8B85E92A42}"/>
              </a:ext>
            </a:extLst>
          </p:cNvPr>
          <p:cNvSpPr txBox="1">
            <a:spLocks/>
          </p:cNvSpPr>
          <p:nvPr/>
        </p:nvSpPr>
        <p:spPr>
          <a:xfrm>
            <a:off x="624900" y="4232563"/>
            <a:ext cx="7301346" cy="1012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Very few negative returns on the lower right of the chart.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Symbol VIX had a more defined lower boundary than VIX3M.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 and the S&amp;P 500 were then passed to Model 3.</a:t>
            </a: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2F2089F2-7FF6-60CE-EA27-6D9E4DC6B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81000" y="1792306"/>
            <a:ext cx="7456387" cy="1205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2: </a:t>
            </a: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VIX and VIX3M inputs and S&amp;P 500 outputs were then plotted: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14" descr="A picture containing text, screenshot, colorfulness, diagram&#10;&#10;Description automatically generated">
            <a:extLst>
              <a:ext uri="{FF2B5EF4-FFF2-40B4-BE49-F238E27FC236}">
                <a16:creationId xmlns:a16="http://schemas.microsoft.com/office/drawing/2014/main" id="{FD806822-5DB2-44FF-2F8A-65AB065F24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509" y="2237509"/>
            <a:ext cx="3445545" cy="2008385"/>
          </a:xfrm>
          <a:prstGeom prst="rect">
            <a:avLst/>
          </a:prstGeom>
        </p:spPr>
      </p:pic>
      <p:pic>
        <p:nvPicPr>
          <p:cNvPr id="16" name="Picture 15" descr="A picture containing map, text, screenshot, diagram">
            <a:extLst>
              <a:ext uri="{FF2B5EF4-FFF2-40B4-BE49-F238E27FC236}">
                <a16:creationId xmlns:a16="http://schemas.microsoft.com/office/drawing/2014/main" id="{83AF2E20-E396-AF3C-0FBE-86E1475EBC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113" y="2237508"/>
            <a:ext cx="2909530" cy="200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25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5735960" y="-31389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2F2089F2-7FF6-60CE-EA27-6D9E4DC6B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0218" y="1792306"/>
            <a:ext cx="7477169" cy="1205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3: </a:t>
            </a: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VIX and S&amp;P 500 were plotted with linear and non-linear regressions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44A75FF5-4F9A-38AB-187A-DEF8483AA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69" y="2237508"/>
            <a:ext cx="3429000" cy="2286000"/>
          </a:xfrm>
          <a:prstGeom prst="rect">
            <a:avLst/>
          </a:prstGeom>
        </p:spPr>
      </p:pic>
      <p:pic>
        <p:nvPicPr>
          <p:cNvPr id="18" name="Picture 17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433D33DF-77C8-D92C-0D90-AB6997A1FB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114" y="2237508"/>
            <a:ext cx="3118613" cy="2286000"/>
          </a:xfrm>
          <a:prstGeom prst="rect">
            <a:avLst/>
          </a:prstGeom>
        </p:spPr>
      </p:pic>
      <p:sp>
        <p:nvSpPr>
          <p:cNvPr id="19" name="Google Shape;280;p15">
            <a:extLst>
              <a:ext uri="{FF2B5EF4-FFF2-40B4-BE49-F238E27FC236}">
                <a16:creationId xmlns:a16="http://schemas.microsoft.com/office/drawing/2014/main" id="{82B98897-B353-DA9A-B08C-7A40504ED15F}"/>
              </a:ext>
            </a:extLst>
          </p:cNvPr>
          <p:cNvSpPr txBox="1">
            <a:spLocks/>
          </p:cNvSpPr>
          <p:nvPr/>
        </p:nvSpPr>
        <p:spPr>
          <a:xfrm>
            <a:off x="480721" y="4464877"/>
            <a:ext cx="7356666" cy="585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Additional trend lines, formatting and colors made the relationship easy to see.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500 returns improved significantly with VIX values above 35 and 50.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0258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5735960" y="-31389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9" name="Google Shape;280;p15">
            <a:extLst>
              <a:ext uri="{FF2B5EF4-FFF2-40B4-BE49-F238E27FC236}">
                <a16:creationId xmlns:a16="http://schemas.microsoft.com/office/drawing/2014/main" id="{82B98897-B353-DA9A-B08C-7A40504ED15F}"/>
              </a:ext>
            </a:extLst>
          </p:cNvPr>
          <p:cNvSpPr txBox="1">
            <a:spLocks/>
          </p:cNvSpPr>
          <p:nvPr/>
        </p:nvSpPr>
        <p:spPr>
          <a:xfrm>
            <a:off x="480721" y="4464877"/>
            <a:ext cx="7356666" cy="50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/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5" name="Picture 24" descr="A picture containing text, screenshot, font, document&#10;&#10;Description automatically generated">
            <a:extLst>
              <a:ext uri="{FF2B5EF4-FFF2-40B4-BE49-F238E27FC236}">
                <a16:creationId xmlns:a16="http://schemas.microsoft.com/office/drawing/2014/main" id="{70AF429E-0A22-81BA-27AD-BC3A5D76DD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82" y="541403"/>
            <a:ext cx="4996378" cy="4602097"/>
          </a:xfrm>
          <a:prstGeom prst="rect">
            <a:avLst/>
          </a:prstGeom>
        </p:spPr>
      </p:pic>
      <p:pic>
        <p:nvPicPr>
          <p:cNvPr id="27" name="Picture 26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A649B121-794E-D5F9-0A7A-8D2387624B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9054" y="1826722"/>
            <a:ext cx="4422371" cy="3316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83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5735960" y="-31389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2F2089F2-7FF6-60CE-EA27-6D9E4DC6B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2781" y="1892602"/>
            <a:ext cx="7356666" cy="1205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3: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Google Shape;280;p15">
            <a:extLst>
              <a:ext uri="{FF2B5EF4-FFF2-40B4-BE49-F238E27FC236}">
                <a16:creationId xmlns:a16="http://schemas.microsoft.com/office/drawing/2014/main" id="{82B98897-B353-DA9A-B08C-7A40504ED15F}"/>
              </a:ext>
            </a:extLst>
          </p:cNvPr>
          <p:cNvSpPr txBox="1">
            <a:spLocks/>
          </p:cNvSpPr>
          <p:nvPr/>
        </p:nvSpPr>
        <p:spPr>
          <a:xfrm>
            <a:off x="480721" y="4464877"/>
            <a:ext cx="7356666" cy="50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/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280;p15">
            <a:extLst>
              <a:ext uri="{FF2B5EF4-FFF2-40B4-BE49-F238E27FC236}">
                <a16:creationId xmlns:a16="http://schemas.microsoft.com/office/drawing/2014/main" id="{CAE3CDBC-AEEE-FA5A-2AB0-A3C8462AD333}"/>
              </a:ext>
            </a:extLst>
          </p:cNvPr>
          <p:cNvSpPr txBox="1">
            <a:spLocks/>
          </p:cNvSpPr>
          <p:nvPr/>
        </p:nvSpPr>
        <p:spPr>
          <a:xfrm>
            <a:off x="101119" y="2397240"/>
            <a:ext cx="3927764" cy="2354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SQL confirmed the VIX/S&amp;P 500 relationship. 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the VIX is above 35, the S&amp;P 500 rose 283 / 309 times (92.6%).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When the VIX is above 50, the S&amp;P 500 rose 73 / 74 times (98.5%).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3 was exported and embedded at                  stock-forecaster.herokuapp.com          where the user can enter a VIX value. 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1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2F3D07F3-76B0-3E14-F0A8-3BA8F511E6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8314" y="1830913"/>
            <a:ext cx="4673427" cy="324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34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 dirty="0"/>
          </a:p>
        </p:txBody>
      </p:sp>
      <p:sp>
        <p:nvSpPr>
          <p:cNvPr id="4" name="Google Shape;540;p39">
            <a:extLst>
              <a:ext uri="{FF2B5EF4-FFF2-40B4-BE49-F238E27FC236}">
                <a16:creationId xmlns:a16="http://schemas.microsoft.com/office/drawing/2014/main" id="{30BF826E-3B43-E728-5904-6F9235A04073}"/>
              </a:ext>
            </a:extLst>
          </p:cNvPr>
          <p:cNvSpPr txBox="1">
            <a:spLocks/>
          </p:cNvSpPr>
          <p:nvPr/>
        </p:nvSpPr>
        <p:spPr>
          <a:xfrm>
            <a:off x="138007" y="-101553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5" name="Google Shape;542;p39">
            <a:extLst>
              <a:ext uri="{FF2B5EF4-FFF2-40B4-BE49-F238E27FC236}">
                <a16:creationId xmlns:a16="http://schemas.microsoft.com/office/drawing/2014/main" id="{77E03226-DC26-3D1F-8F06-1496B28C8532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543;p39">
            <a:extLst>
              <a:ext uri="{FF2B5EF4-FFF2-40B4-BE49-F238E27FC236}">
                <a16:creationId xmlns:a16="http://schemas.microsoft.com/office/drawing/2014/main" id="{E14944C6-20C5-F06A-17DC-7BF06BBD88AB}"/>
              </a:ext>
            </a:extLst>
          </p:cNvPr>
          <p:cNvSpPr/>
          <p:nvPr/>
        </p:nvSpPr>
        <p:spPr>
          <a:xfrm>
            <a:off x="0" y="680774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Google Shape;547;p39">
            <a:extLst>
              <a:ext uri="{FF2B5EF4-FFF2-40B4-BE49-F238E27FC236}">
                <a16:creationId xmlns:a16="http://schemas.microsoft.com/office/drawing/2014/main" id="{C42FFF36-611D-7BFD-C65F-3FAC14D8F57A}"/>
              </a:ext>
            </a:extLst>
          </p:cNvPr>
          <p:cNvGrpSpPr/>
          <p:nvPr/>
        </p:nvGrpSpPr>
        <p:grpSpPr>
          <a:xfrm>
            <a:off x="5735960" y="-31389"/>
            <a:ext cx="762107" cy="789067"/>
            <a:chOff x="3814414" y="1703401"/>
            <a:chExt cx="473400" cy="473400"/>
          </a:xfrm>
        </p:grpSpPr>
        <p:sp>
          <p:nvSpPr>
            <p:cNvPr id="8" name="Google Shape;548;p39">
              <a:extLst>
                <a:ext uri="{FF2B5EF4-FFF2-40B4-BE49-F238E27FC236}">
                  <a16:creationId xmlns:a16="http://schemas.microsoft.com/office/drawing/2014/main" id="{89F1CF14-848E-2EA0-14E1-6BC91F20746A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49;p39">
              <a:extLst>
                <a:ext uri="{FF2B5EF4-FFF2-40B4-BE49-F238E27FC236}">
                  <a16:creationId xmlns:a16="http://schemas.microsoft.com/office/drawing/2014/main" id="{B1970CB3-3C9F-0A42-AF6A-2993DF320E2B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0" name="Google Shape;562;p39">
            <a:extLst>
              <a:ext uri="{FF2B5EF4-FFF2-40B4-BE49-F238E27FC236}">
                <a16:creationId xmlns:a16="http://schemas.microsoft.com/office/drawing/2014/main" id="{3713304E-30B9-9266-FDF3-88CF31DB00F3}"/>
              </a:ext>
            </a:extLst>
          </p:cNvPr>
          <p:cNvSpPr txBox="1"/>
          <p:nvPr/>
        </p:nvSpPr>
        <p:spPr>
          <a:xfrm>
            <a:off x="3407914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1" name="Google Shape;563;p39">
            <a:extLst>
              <a:ext uri="{FF2B5EF4-FFF2-40B4-BE49-F238E27FC236}">
                <a16:creationId xmlns:a16="http://schemas.microsoft.com/office/drawing/2014/main" id="{21BA104B-5BAB-146D-CF61-E8533F28C7E9}"/>
              </a:ext>
            </a:extLst>
          </p:cNvPr>
          <p:cNvSpPr txBox="1"/>
          <p:nvPr/>
        </p:nvSpPr>
        <p:spPr>
          <a:xfrm>
            <a:off x="1403821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3611917D-7BB0-CBDE-173D-FAF959C47FF6}"/>
              </a:ext>
            </a:extLst>
          </p:cNvPr>
          <p:cNvSpPr txBox="1"/>
          <p:nvPr/>
        </p:nvSpPr>
        <p:spPr>
          <a:xfrm>
            <a:off x="5412007" y="1076912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2F2089F2-7FF6-60CE-EA27-6D9E4DC6B5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72781" y="1892602"/>
            <a:ext cx="7356666" cy="12053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3:</a:t>
            </a:r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endParaRPr lang="en-US" b="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Google Shape;280;p15">
            <a:extLst>
              <a:ext uri="{FF2B5EF4-FFF2-40B4-BE49-F238E27FC236}">
                <a16:creationId xmlns:a16="http://schemas.microsoft.com/office/drawing/2014/main" id="{82B98897-B353-DA9A-B08C-7A40504ED15F}"/>
              </a:ext>
            </a:extLst>
          </p:cNvPr>
          <p:cNvSpPr txBox="1">
            <a:spLocks/>
          </p:cNvSpPr>
          <p:nvPr/>
        </p:nvSpPr>
        <p:spPr>
          <a:xfrm>
            <a:off x="480721" y="4464877"/>
            <a:ext cx="7356666" cy="503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/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Google Shape;280;p15">
            <a:extLst>
              <a:ext uri="{FF2B5EF4-FFF2-40B4-BE49-F238E27FC236}">
                <a16:creationId xmlns:a16="http://schemas.microsoft.com/office/drawing/2014/main" id="{CAE3CDBC-AEEE-FA5A-2AB0-A3C8462AD333}"/>
              </a:ext>
            </a:extLst>
          </p:cNvPr>
          <p:cNvSpPr txBox="1">
            <a:spLocks/>
          </p:cNvSpPr>
          <p:nvPr/>
        </p:nvSpPr>
        <p:spPr>
          <a:xfrm>
            <a:off x="101118" y="2397240"/>
            <a:ext cx="7934517" cy="23548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The coefficient of determination might seem concerning at a modest 0.03.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</a:rPr>
              <a:t>D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ue to wide variation at the lower VIX levels and a high positive spread in the upper.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Helvetica" panose="020B0604020202020204" pitchFamily="34" charset="0"/>
              </a:rPr>
              <a:t>R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eal-world application is in uncovering and isolating positive future returns by using VIX upper ranges. In this situation, the probability of a positive outcome is much more important.</a:t>
            </a:r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619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78633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1596578" y="270196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</a:t>
            </a:r>
            <a:endParaRPr dirty="0"/>
          </a:p>
        </p:txBody>
      </p:sp>
      <p:sp>
        <p:nvSpPr>
          <p:cNvPr id="293" name="Google Shape;293;p17"/>
          <p:cNvSpPr txBox="1">
            <a:spLocks noGrp="1"/>
          </p:cNvSpPr>
          <p:nvPr>
            <p:ph type="body" idx="1"/>
          </p:nvPr>
        </p:nvSpPr>
        <p:spPr>
          <a:xfrm>
            <a:off x="557874" y="1218810"/>
            <a:ext cx="2277843" cy="2956994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Autofit/>
          </a:bodyPr>
          <a:lstStyle/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Python</a:t>
            </a: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Flask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GitHub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Pandas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Matplotlib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Seaborn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SQL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 err="1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Numpy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b="0" i="0" dirty="0" err="1">
                <a:solidFill>
                  <a:schemeClr val="tx1"/>
                </a:solidFill>
                <a:effectLst/>
                <a:latin typeface="Helvetica" panose="020B0604020202020204" pitchFamily="34" charset="0"/>
              </a:rPr>
              <a:t>Scipy</a:t>
            </a:r>
            <a:endParaRPr lang="en-US" sz="1400" b="0" i="0" dirty="0">
              <a:solidFill>
                <a:schemeClr val="tx1"/>
              </a:solidFill>
              <a:effectLst/>
              <a:latin typeface="Helvetica" panose="020B0604020202020204" pitchFamily="34" charset="0"/>
            </a:endParaRPr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" name="Google Shape;293;p17">
            <a:extLst>
              <a:ext uri="{FF2B5EF4-FFF2-40B4-BE49-F238E27FC236}">
                <a16:creationId xmlns:a16="http://schemas.microsoft.com/office/drawing/2014/main" id="{29A9992B-93B0-16E7-9DA9-558E476B7A43}"/>
              </a:ext>
            </a:extLst>
          </p:cNvPr>
          <p:cNvSpPr txBox="1">
            <a:spLocks/>
          </p:cNvSpPr>
          <p:nvPr/>
        </p:nvSpPr>
        <p:spPr>
          <a:xfrm>
            <a:off x="2386049" y="1218810"/>
            <a:ext cx="4216496" cy="295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Google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Colaboratory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Jupyter</a:t>
            </a: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 Notebook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APIs (internal and external)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Scikit-learn: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LinearRegression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Scikit-learn: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StandardScaler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Scikit-learn: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MinMaxScaler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Scikit-learn: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train_test_split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Scikit-learn: </a:t>
            </a: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accuracy_score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</p:txBody>
      </p:sp>
      <p:sp>
        <p:nvSpPr>
          <p:cNvPr id="3" name="Google Shape;293;p17">
            <a:extLst>
              <a:ext uri="{FF2B5EF4-FFF2-40B4-BE49-F238E27FC236}">
                <a16:creationId xmlns:a16="http://schemas.microsoft.com/office/drawing/2014/main" id="{BBB0C458-EB81-90A5-2657-732947E74027}"/>
              </a:ext>
            </a:extLst>
          </p:cNvPr>
          <p:cNvSpPr txBox="1">
            <a:spLocks/>
          </p:cNvSpPr>
          <p:nvPr/>
        </p:nvSpPr>
        <p:spPr>
          <a:xfrm>
            <a:off x="5361079" y="1218810"/>
            <a:ext cx="3069641" cy="29569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>
              <a:buSzPct val="100000"/>
            </a:pPr>
            <a:r>
              <a:rPr lang="en-US" sz="1400" dirty="0" err="1">
                <a:solidFill>
                  <a:schemeClr val="tx1"/>
                </a:solidFill>
                <a:latin typeface="Helvetica" panose="020B0604020202020204" pitchFamily="34" charset="0"/>
              </a:rPr>
              <a:t>KerasTuner</a:t>
            </a:r>
            <a:endParaRPr lang="en-US" sz="1400" dirty="0">
              <a:solidFill>
                <a:schemeClr val="tx1"/>
              </a:solidFill>
              <a:latin typeface="Helvetica" panose="020B0604020202020204" pitchFamily="34" charset="0"/>
            </a:endParaRP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TensorFlow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Machine Learning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Neural Networks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HTML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CSS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Pickle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Tableau</a:t>
            </a:r>
          </a:p>
          <a:p>
            <a:pPr>
              <a:buSzPct val="100000"/>
            </a:pPr>
            <a:r>
              <a:rPr lang="en-US" sz="1400" dirty="0">
                <a:solidFill>
                  <a:schemeClr val="tx1"/>
                </a:solidFill>
                <a:latin typeface="Helvetica" panose="020B0604020202020204" pitchFamily="34" charset="0"/>
              </a:rPr>
              <a:t>Heroku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8"/>
          <p:cNvSpPr txBox="1">
            <a:spLocks noGrp="1"/>
          </p:cNvSpPr>
          <p:nvPr>
            <p:ph type="ctrTitle" idx="4294967295"/>
          </p:nvPr>
        </p:nvSpPr>
        <p:spPr>
          <a:xfrm>
            <a:off x="1495425" y="2269150"/>
            <a:ext cx="6000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dk1"/>
                </a:solidFill>
              </a:rPr>
              <a:t>Big Conclusion</a:t>
            </a:r>
            <a:endParaRPr sz="7200" dirty="0">
              <a:solidFill>
                <a:schemeClr val="dk1"/>
              </a:solidFill>
            </a:endParaRPr>
          </a:p>
        </p:txBody>
      </p:sp>
      <p:sp>
        <p:nvSpPr>
          <p:cNvPr id="300" name="Google Shape;300;p18"/>
          <p:cNvSpPr txBox="1">
            <a:spLocks noGrp="1"/>
          </p:cNvSpPr>
          <p:nvPr>
            <p:ph type="subTitle" idx="4294967295"/>
          </p:nvPr>
        </p:nvSpPr>
        <p:spPr>
          <a:xfrm>
            <a:off x="1533525" y="3411550"/>
            <a:ext cx="514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2"/>
                </a:solidFill>
              </a:rPr>
              <a:t>Bring the attention of your audience over a key concept using icons or illustrations</a:t>
            </a:r>
            <a:endParaRPr sz="1800" dirty="0">
              <a:solidFill>
                <a:schemeClr val="dk2"/>
              </a:solidFill>
            </a:endParaRPr>
          </a:p>
        </p:txBody>
      </p:sp>
      <p:grpSp>
        <p:nvGrpSpPr>
          <p:cNvPr id="301" name="Google Shape;301;p18"/>
          <p:cNvGrpSpPr/>
          <p:nvPr/>
        </p:nvGrpSpPr>
        <p:grpSpPr>
          <a:xfrm>
            <a:off x="-156685" y="1293883"/>
            <a:ext cx="1624508" cy="1887433"/>
            <a:chOff x="3972400" y="4996350"/>
            <a:chExt cx="381000" cy="442675"/>
          </a:xfrm>
        </p:grpSpPr>
        <p:sp>
          <p:nvSpPr>
            <p:cNvPr id="302" name="Google Shape;302;p18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8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4" name="Google Shape;304;p1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"/>
          <p:cNvSpPr txBox="1">
            <a:spLocks noGrp="1"/>
          </p:cNvSpPr>
          <p:nvPr>
            <p:ph type="ctrTitle" idx="4294967295"/>
          </p:nvPr>
        </p:nvSpPr>
        <p:spPr>
          <a:xfrm>
            <a:off x="350550" y="814423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The “Vix”</a:t>
            </a:r>
            <a:endParaRPr sz="9600" dirty="0"/>
          </a:p>
        </p:txBody>
      </p:sp>
      <p:sp>
        <p:nvSpPr>
          <p:cNvPr id="273" name="Google Shape;273;p14"/>
          <p:cNvSpPr txBox="1">
            <a:spLocks noGrp="1"/>
          </p:cNvSpPr>
          <p:nvPr>
            <p:ph type="body" idx="4294967295"/>
          </p:nvPr>
        </p:nvSpPr>
        <p:spPr>
          <a:xfrm>
            <a:off x="350550" y="2276011"/>
            <a:ext cx="6860740" cy="2827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the Chicago Board Options Exchange's Volatility Index, a measure of the stock market's expected volatility.</a:t>
            </a: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often referred to as the fear index or fear gauge.</a:t>
            </a: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higher the VIX, the greater the level of fear and in the market.</a:t>
            </a:r>
          </a:p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evels above 30 indicate high levels of uncertainty.</a:t>
            </a:r>
            <a:br>
              <a: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</a:br>
            <a:endParaRPr lang="en-US" sz="14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310" name="Google Shape;310;p19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311" name="Google Shape;311;p19"/>
          <p:cNvSpPr txBox="1">
            <a:spLocks noGrp="1"/>
          </p:cNvSpPr>
          <p:nvPr>
            <p:ph type="body" idx="2"/>
          </p:nvPr>
        </p:nvSpPr>
        <p:spPr>
          <a:xfrm>
            <a:off x="3563910" y="1478400"/>
            <a:ext cx="26676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312" name="Google Shape;312;p19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318" name="Google Shape;318;p20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319" name="Google Shape;319;p20"/>
          <p:cNvSpPr txBox="1">
            <a:spLocks noGrp="1"/>
          </p:cNvSpPr>
          <p:nvPr>
            <p:ph type="body" idx="2"/>
          </p:nvPr>
        </p:nvSpPr>
        <p:spPr>
          <a:xfrm>
            <a:off x="259793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3"/>
          </p:nvPr>
        </p:nvSpPr>
        <p:spPr>
          <a:xfrm>
            <a:off x="4459994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717776" y="780900"/>
            <a:ext cx="42639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327" name="Google Shape;327;p21"/>
          <p:cNvSpPr txBox="1">
            <a:spLocks noGrp="1"/>
          </p:cNvSpPr>
          <p:nvPr>
            <p:ph type="body" idx="1"/>
          </p:nvPr>
        </p:nvSpPr>
        <p:spPr>
          <a:xfrm>
            <a:off x="717776" y="1513574"/>
            <a:ext cx="42639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328" name="Google Shape;328;p21" descr="office.jpg"/>
          <p:cNvPicPr preferRelativeResize="0"/>
          <p:nvPr/>
        </p:nvPicPr>
        <p:blipFill rotWithShape="1">
          <a:blip r:embed="rId3">
            <a:alphaModFix/>
          </a:blip>
          <a:srcRect l="10736" r="24817"/>
          <a:stretch/>
        </p:blipFill>
        <p:spPr>
          <a:xfrm>
            <a:off x="5829300" y="0"/>
            <a:ext cx="33146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2"/>
          <p:cNvSpPr txBox="1">
            <a:spLocks noGrp="1"/>
          </p:cNvSpPr>
          <p:nvPr>
            <p:ph type="title" idx="4294967295"/>
          </p:nvPr>
        </p:nvSpPr>
        <p:spPr>
          <a:xfrm>
            <a:off x="714375" y="1253750"/>
            <a:ext cx="7715100" cy="138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chemeClr val="lt1"/>
                </a:solidFill>
              </a:rPr>
              <a:t>want big impact?</a:t>
            </a:r>
            <a:endParaRPr sz="1800" b="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USE BIG IMAGE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335" name="Google Shape;335;p22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3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341" name="Google Shape;341;p23"/>
          <p:cNvSpPr/>
          <p:nvPr/>
        </p:nvSpPr>
        <p:spPr>
          <a:xfrm>
            <a:off x="2415287" y="1775000"/>
            <a:ext cx="1861800" cy="1861800"/>
          </a:xfrm>
          <a:prstGeom prst="ellipse">
            <a:avLst/>
          </a:prstGeom>
          <a:solidFill>
            <a:srgbClr val="00FFFF">
              <a:alpha val="13460"/>
            </a:srgbClr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Gray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42" name="Google Shape;342;p23"/>
          <p:cNvSpPr/>
          <p:nvPr/>
        </p:nvSpPr>
        <p:spPr>
          <a:xfrm>
            <a:off x="824900" y="1775000"/>
            <a:ext cx="1861800" cy="1861800"/>
          </a:xfrm>
          <a:prstGeom prst="ellipse">
            <a:avLst/>
          </a:prstGeom>
          <a:solidFill>
            <a:srgbClr val="00FFFF">
              <a:alpha val="13460"/>
            </a:srgbClr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White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43" name="Google Shape;343;p23"/>
          <p:cNvSpPr/>
          <p:nvPr/>
        </p:nvSpPr>
        <p:spPr>
          <a:xfrm>
            <a:off x="4005675" y="1775000"/>
            <a:ext cx="1861800" cy="1861800"/>
          </a:xfrm>
          <a:prstGeom prst="ellipse">
            <a:avLst/>
          </a:prstGeom>
          <a:solidFill>
            <a:srgbClr val="00FFFF">
              <a:alpha val="13460"/>
            </a:srgbClr>
          </a:solidFill>
          <a:ln w="762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Black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44" name="Google Shape;344;p2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24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350" name="Google Shape;350;p24"/>
          <p:cNvGraphicFramePr/>
          <p:nvPr/>
        </p:nvGraphicFramePr>
        <p:xfrm>
          <a:off x="8334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{A644D327-C8C6-4163-A623-057FE4961991}</a:tableStyleId>
              </a:tblPr>
              <a:tblGrid>
                <a:gridCol w="1247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47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9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A</a:t>
                      </a:r>
                      <a:endParaRPr sz="11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B</a:t>
                      </a:r>
                      <a:endParaRPr sz="11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C</a:t>
                      </a:r>
                      <a:endParaRPr sz="11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9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FEFE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Yellow</a:t>
                      </a:r>
                      <a:endParaRPr sz="1100">
                        <a:solidFill>
                          <a:srgbClr val="EFEFE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9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FEFE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Blue</a:t>
                      </a:r>
                      <a:endParaRPr sz="1100">
                        <a:solidFill>
                          <a:srgbClr val="EFEFE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93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EFEFE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Orange</a:t>
                      </a:r>
                      <a:endParaRPr sz="1100">
                        <a:solidFill>
                          <a:srgbClr val="EFEFE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EFEFEF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b="1">
                        <a:solidFill>
                          <a:srgbClr val="EFEFEF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FEFE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BFC9">
                        <a:alpha val="519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51" name="Google Shape;351;p2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6" name="Google Shape;356;p25" descr="mapa_linea_b-0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938" y="775550"/>
            <a:ext cx="8315325" cy="4201999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5"/>
          <p:cNvSpPr txBox="1">
            <a:spLocks noGrp="1"/>
          </p:cNvSpPr>
          <p:nvPr>
            <p:ph type="title" idx="4294967295"/>
          </p:nvPr>
        </p:nvSpPr>
        <p:spPr>
          <a:xfrm>
            <a:off x="735875" y="1713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358" name="Google Shape;358;p25"/>
          <p:cNvSpPr/>
          <p:nvPr/>
        </p:nvSpPr>
        <p:spPr>
          <a:xfrm>
            <a:off x="2209800" y="1322025"/>
            <a:ext cx="557700" cy="697500"/>
          </a:xfrm>
          <a:prstGeom prst="downArrow">
            <a:avLst>
              <a:gd name="adj1" fmla="val 100000"/>
              <a:gd name="adj2" fmla="val 42507"/>
            </a:avLst>
          </a:prstGeom>
          <a:solidFill>
            <a:schemeClr val="dk2"/>
          </a:solidFill>
          <a:ln w="19050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our office</a:t>
            </a:r>
            <a:endParaRPr>
              <a:solidFill>
                <a:srgbClr val="EFEFEF"/>
              </a:solidFill>
            </a:endParaRPr>
          </a:p>
        </p:txBody>
      </p:sp>
      <p:sp>
        <p:nvSpPr>
          <p:cNvPr id="359" name="Google Shape;359;p25"/>
          <p:cNvSpPr/>
          <p:nvPr/>
        </p:nvSpPr>
        <p:spPr>
          <a:xfrm rot="5400000">
            <a:off x="1433475" y="2148075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5"/>
          <p:cNvSpPr/>
          <p:nvPr/>
        </p:nvSpPr>
        <p:spPr>
          <a:xfrm rot="5400000">
            <a:off x="3043200" y="3633975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5"/>
          <p:cNvSpPr/>
          <p:nvPr/>
        </p:nvSpPr>
        <p:spPr>
          <a:xfrm rot="5400000">
            <a:off x="4710012" y="3948300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5"/>
          <p:cNvSpPr/>
          <p:nvPr/>
        </p:nvSpPr>
        <p:spPr>
          <a:xfrm rot="5400000">
            <a:off x="4090950" y="1890900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25"/>
          <p:cNvSpPr/>
          <p:nvPr/>
        </p:nvSpPr>
        <p:spPr>
          <a:xfrm rot="5400000">
            <a:off x="6876725" y="2395725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5"/>
          <p:cNvSpPr/>
          <p:nvPr/>
        </p:nvSpPr>
        <p:spPr>
          <a:xfrm rot="5400000">
            <a:off x="7605675" y="4129500"/>
            <a:ext cx="181200" cy="171300"/>
          </a:xfrm>
          <a:prstGeom prst="homePlate">
            <a:avLst>
              <a:gd name="adj" fmla="val 50000"/>
            </a:avLst>
          </a:prstGeom>
          <a:solidFill>
            <a:schemeClr val="dk2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74"/>
        </a:solidFill>
        <a:effectLst/>
      </p:bgPr>
    </p:bg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6"/>
          <p:cNvSpPr txBox="1">
            <a:spLocks noGrp="1"/>
          </p:cNvSpPr>
          <p:nvPr>
            <p:ph type="ctrTitle" idx="4294967295"/>
          </p:nvPr>
        </p:nvSpPr>
        <p:spPr>
          <a:xfrm>
            <a:off x="685800" y="0"/>
            <a:ext cx="7772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</a:rPr>
              <a:t>89,526,124</a:t>
            </a:r>
            <a:endParaRPr sz="72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Whoa! That’s a big number, aren’t you proud?</a:t>
            </a:r>
            <a:endParaRPr sz="7200">
              <a:solidFill>
                <a:srgbClr val="FFFFFF"/>
              </a:solidFill>
            </a:endParaRPr>
          </a:p>
        </p:txBody>
      </p:sp>
      <p:sp>
        <p:nvSpPr>
          <p:cNvPr id="371" name="Google Shape;371;p2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6AA84F"/>
                </a:solidFill>
              </a:rPr>
              <a:t>27</a:t>
            </a:fld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7"/>
          <p:cNvSpPr txBox="1">
            <a:spLocks noGrp="1"/>
          </p:cNvSpPr>
          <p:nvPr>
            <p:ph type="ctrTitle" idx="4294967295"/>
          </p:nvPr>
        </p:nvSpPr>
        <p:spPr>
          <a:xfrm>
            <a:off x="685800" y="6480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89,526,124$</a:t>
            </a:r>
            <a:endParaRPr sz="6000"/>
          </a:p>
        </p:txBody>
      </p:sp>
      <p:sp>
        <p:nvSpPr>
          <p:cNvPr id="377" name="Google Shape;377;p27"/>
          <p:cNvSpPr txBox="1">
            <a:spLocks noGrp="1"/>
          </p:cNvSpPr>
          <p:nvPr>
            <p:ph type="subTitle" idx="4294967295"/>
          </p:nvPr>
        </p:nvSpPr>
        <p:spPr>
          <a:xfrm>
            <a:off x="685800" y="11827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That’s a lot of money</a:t>
            </a:r>
            <a:endParaRPr sz="1800"/>
          </a:p>
        </p:txBody>
      </p:sp>
      <p:sp>
        <p:nvSpPr>
          <p:cNvPr id="378" name="Google Shape;378;p27"/>
          <p:cNvSpPr txBox="1">
            <a:spLocks noGrp="1"/>
          </p:cNvSpPr>
          <p:nvPr>
            <p:ph type="ctrTitle" idx="4294967295"/>
          </p:nvPr>
        </p:nvSpPr>
        <p:spPr>
          <a:xfrm>
            <a:off x="685800" y="35817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100%</a:t>
            </a:r>
            <a:endParaRPr sz="6000"/>
          </a:p>
        </p:txBody>
      </p:sp>
      <p:sp>
        <p:nvSpPr>
          <p:cNvPr id="379" name="Google Shape;379;p27"/>
          <p:cNvSpPr txBox="1">
            <a:spLocks noGrp="1"/>
          </p:cNvSpPr>
          <p:nvPr>
            <p:ph type="subTitle" idx="4294967295"/>
          </p:nvPr>
        </p:nvSpPr>
        <p:spPr>
          <a:xfrm>
            <a:off x="685800" y="41164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Total success!</a:t>
            </a:r>
            <a:endParaRPr sz="1800"/>
          </a:p>
        </p:txBody>
      </p:sp>
      <p:sp>
        <p:nvSpPr>
          <p:cNvPr id="380" name="Google Shape;380;p27"/>
          <p:cNvSpPr txBox="1">
            <a:spLocks noGrp="1"/>
          </p:cNvSpPr>
          <p:nvPr>
            <p:ph type="ctrTitle" idx="4294967295"/>
          </p:nvPr>
        </p:nvSpPr>
        <p:spPr>
          <a:xfrm>
            <a:off x="685800" y="2143425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185,244 users</a:t>
            </a:r>
            <a:endParaRPr sz="6000"/>
          </a:p>
        </p:txBody>
      </p:sp>
      <p:sp>
        <p:nvSpPr>
          <p:cNvPr id="381" name="Google Shape;381;p27"/>
          <p:cNvSpPr txBox="1">
            <a:spLocks noGrp="1"/>
          </p:cNvSpPr>
          <p:nvPr>
            <p:ph type="subTitle" idx="4294967295"/>
          </p:nvPr>
        </p:nvSpPr>
        <p:spPr>
          <a:xfrm>
            <a:off x="685800" y="2678134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And a lot of users</a:t>
            </a:r>
            <a:endParaRPr sz="1800"/>
          </a:p>
        </p:txBody>
      </p:sp>
      <p:sp>
        <p:nvSpPr>
          <p:cNvPr id="382" name="Google Shape;382;p2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8"/>
          <p:cNvSpPr txBox="1">
            <a:spLocks noGrp="1"/>
          </p:cNvSpPr>
          <p:nvPr>
            <p:ph type="title" idx="4294967295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88" name="Google Shape;388;p28"/>
          <p:cNvSpPr/>
          <p:nvPr/>
        </p:nvSpPr>
        <p:spPr>
          <a:xfrm>
            <a:off x="0" y="1909250"/>
            <a:ext cx="3160500" cy="1681800"/>
          </a:xfrm>
          <a:prstGeom prst="homePlate">
            <a:avLst>
              <a:gd name="adj" fmla="val 30129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first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89" name="Google Shape;389;p28"/>
          <p:cNvSpPr/>
          <p:nvPr/>
        </p:nvSpPr>
        <p:spPr>
          <a:xfrm>
            <a:off x="2740738" y="1909250"/>
            <a:ext cx="3220800" cy="1681800"/>
          </a:xfrm>
          <a:prstGeom prst="chevron">
            <a:avLst>
              <a:gd name="adj" fmla="val 29853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second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90" name="Google Shape;390;p28"/>
          <p:cNvSpPr/>
          <p:nvPr/>
        </p:nvSpPr>
        <p:spPr>
          <a:xfrm>
            <a:off x="5542252" y="1909250"/>
            <a:ext cx="3220800" cy="1681800"/>
          </a:xfrm>
          <a:prstGeom prst="chevron">
            <a:avLst>
              <a:gd name="adj" fmla="val 29853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  <a:latin typeface="PT Serif"/>
                <a:ea typeface="PT Serif"/>
                <a:cs typeface="PT Serif"/>
                <a:sym typeface="PT Serif"/>
              </a:rPr>
              <a:t>last</a:t>
            </a:r>
            <a:endParaRPr>
              <a:solidFill>
                <a:srgbClr val="EFEFE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391" name="Google Shape;391;p2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4"/>
          <p:cNvSpPr txBox="1">
            <a:spLocks noGrp="1"/>
          </p:cNvSpPr>
          <p:nvPr>
            <p:ph type="ctrTitle" idx="4294967295"/>
          </p:nvPr>
        </p:nvSpPr>
        <p:spPr>
          <a:xfrm>
            <a:off x="250248" y="219741"/>
            <a:ext cx="6593700" cy="450111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The</a:t>
            </a:r>
            <a:br>
              <a:rPr lang="en" sz="9600" dirty="0"/>
            </a:br>
            <a:r>
              <a:rPr lang="en" sz="9600" dirty="0"/>
              <a:t>S&amp;P </a:t>
            </a:r>
            <a:br>
              <a:rPr lang="en" sz="9600" dirty="0"/>
            </a:br>
            <a:r>
              <a:rPr lang="en" sz="9600" dirty="0"/>
              <a:t>500</a:t>
            </a:r>
            <a:endParaRPr sz="9600" dirty="0"/>
          </a:p>
        </p:txBody>
      </p:sp>
      <p:sp>
        <p:nvSpPr>
          <p:cNvPr id="273" name="Google Shape;273;p14"/>
          <p:cNvSpPr txBox="1">
            <a:spLocks noGrp="1"/>
          </p:cNvSpPr>
          <p:nvPr>
            <p:ph type="body" idx="4294967295"/>
          </p:nvPr>
        </p:nvSpPr>
        <p:spPr>
          <a:xfrm>
            <a:off x="3004561" y="914400"/>
            <a:ext cx="4220583" cy="34289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“S&amp;P 500” is the Standard and Poor's 500 index.</a:t>
            </a:r>
          </a:p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stock market index tracking the stock performance of 500 of the largest companies listed on the stock exchange.</a:t>
            </a:r>
          </a:p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one of the most commonly followed equity indices.</a:t>
            </a:r>
          </a:p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 the index frequently referred to as "the market".</a:t>
            </a:r>
          </a:p>
        </p:txBody>
      </p:sp>
      <p:sp>
        <p:nvSpPr>
          <p:cNvPr id="274" name="Google Shape;274;p1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150669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29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97" name="Google Shape;397;p29"/>
          <p:cNvSpPr txBox="1">
            <a:spLocks noGrp="1"/>
          </p:cNvSpPr>
          <p:nvPr>
            <p:ph type="body" idx="1"/>
          </p:nvPr>
        </p:nvSpPr>
        <p:spPr>
          <a:xfrm>
            <a:off x="735875" y="146685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Yellow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98" name="Google Shape;398;p29"/>
          <p:cNvSpPr txBox="1">
            <a:spLocks noGrp="1"/>
          </p:cNvSpPr>
          <p:nvPr>
            <p:ph type="body" idx="2"/>
          </p:nvPr>
        </p:nvSpPr>
        <p:spPr>
          <a:xfrm>
            <a:off x="2681160" y="146685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Blue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99" name="Google Shape;399;p29"/>
          <p:cNvSpPr txBox="1">
            <a:spLocks noGrp="1"/>
          </p:cNvSpPr>
          <p:nvPr>
            <p:ph type="body" idx="3"/>
          </p:nvPr>
        </p:nvSpPr>
        <p:spPr>
          <a:xfrm>
            <a:off x="4626446" y="146685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Red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00" name="Google Shape;400;p29"/>
          <p:cNvSpPr txBox="1">
            <a:spLocks noGrp="1"/>
          </p:cNvSpPr>
          <p:nvPr>
            <p:ph type="body" idx="1"/>
          </p:nvPr>
        </p:nvSpPr>
        <p:spPr>
          <a:xfrm>
            <a:off x="735875" y="312420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Yellow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401" name="Google Shape;401;p29"/>
          <p:cNvSpPr txBox="1">
            <a:spLocks noGrp="1"/>
          </p:cNvSpPr>
          <p:nvPr>
            <p:ph type="body" idx="2"/>
          </p:nvPr>
        </p:nvSpPr>
        <p:spPr>
          <a:xfrm>
            <a:off x="2681160" y="312420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Blue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402" name="Google Shape;402;p29"/>
          <p:cNvSpPr txBox="1">
            <a:spLocks noGrp="1"/>
          </p:cNvSpPr>
          <p:nvPr>
            <p:ph type="body" idx="3"/>
          </p:nvPr>
        </p:nvSpPr>
        <p:spPr>
          <a:xfrm>
            <a:off x="4626446" y="3124200"/>
            <a:ext cx="1850700" cy="13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Red</a:t>
            </a:r>
            <a:endParaRPr sz="12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403" name="Google Shape;403;p29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>
            <a:spLocks noGrp="1"/>
          </p:cNvSpPr>
          <p:nvPr>
            <p:ph type="body" idx="1"/>
          </p:nvPr>
        </p:nvSpPr>
        <p:spPr>
          <a:xfrm>
            <a:off x="733425" y="4253900"/>
            <a:ext cx="59151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409" name="Google Shape;409;p3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cxnSp>
        <p:nvCxnSpPr>
          <p:cNvPr id="410" name="Google Shape;410;p30"/>
          <p:cNvCxnSpPr/>
          <p:nvPr/>
        </p:nvCxnSpPr>
        <p:spPr>
          <a:xfrm>
            <a:off x="800100" y="1074699"/>
            <a:ext cx="603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30"/>
          <p:cNvCxnSpPr/>
          <p:nvPr/>
        </p:nvCxnSpPr>
        <p:spPr>
          <a:xfrm>
            <a:off x="800100" y="1784181"/>
            <a:ext cx="603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2" name="Google Shape;412;p30"/>
          <p:cNvCxnSpPr/>
          <p:nvPr/>
        </p:nvCxnSpPr>
        <p:spPr>
          <a:xfrm>
            <a:off x="800100" y="2493663"/>
            <a:ext cx="603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30"/>
          <p:cNvCxnSpPr/>
          <p:nvPr/>
        </p:nvCxnSpPr>
        <p:spPr>
          <a:xfrm>
            <a:off x="800100" y="3203146"/>
            <a:ext cx="603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30"/>
          <p:cNvCxnSpPr/>
          <p:nvPr/>
        </p:nvCxnSpPr>
        <p:spPr>
          <a:xfrm>
            <a:off x="800100" y="3934526"/>
            <a:ext cx="60372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" name="Google Shape;415;p30"/>
          <p:cNvSpPr txBox="1"/>
          <p:nvPr/>
        </p:nvSpPr>
        <p:spPr>
          <a:xfrm>
            <a:off x="800100" y="915950"/>
            <a:ext cx="3645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rPr>
              <a:t>4000</a:t>
            </a:r>
            <a:endParaRPr sz="1000">
              <a:solidFill>
                <a:schemeClr val="accent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rPr>
              <a:t>3000</a:t>
            </a:r>
            <a:endParaRPr sz="1000">
              <a:solidFill>
                <a:schemeClr val="accent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rPr>
              <a:t>2000</a:t>
            </a:r>
            <a:endParaRPr sz="1000">
              <a:solidFill>
                <a:schemeClr val="accent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rPr>
              <a:t>1000</a:t>
            </a:r>
            <a:endParaRPr sz="1000">
              <a:solidFill>
                <a:schemeClr val="accent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PT Serif"/>
                <a:ea typeface="PT Serif"/>
                <a:cs typeface="PT Serif"/>
                <a:sym typeface="PT Serif"/>
              </a:rPr>
              <a:t>0</a:t>
            </a:r>
            <a:endParaRPr sz="1000">
              <a:solidFill>
                <a:schemeClr val="accen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416" name="Google Shape;416;p30"/>
          <p:cNvSpPr/>
          <p:nvPr/>
        </p:nvSpPr>
        <p:spPr>
          <a:xfrm>
            <a:off x="1317396" y="2380936"/>
            <a:ext cx="195000" cy="1553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0"/>
          <p:cNvSpPr/>
          <p:nvPr/>
        </p:nvSpPr>
        <p:spPr>
          <a:xfrm>
            <a:off x="1579466" y="1986873"/>
            <a:ext cx="1950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1841536" y="2493663"/>
            <a:ext cx="1950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0"/>
          <p:cNvSpPr/>
          <p:nvPr/>
        </p:nvSpPr>
        <p:spPr>
          <a:xfrm>
            <a:off x="2779347" y="2694726"/>
            <a:ext cx="195000" cy="123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0"/>
          <p:cNvSpPr/>
          <p:nvPr/>
        </p:nvSpPr>
        <p:spPr>
          <a:xfrm>
            <a:off x="3041417" y="2096343"/>
            <a:ext cx="1950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0"/>
          <p:cNvSpPr/>
          <p:nvPr/>
        </p:nvSpPr>
        <p:spPr>
          <a:xfrm>
            <a:off x="3303487" y="1229023"/>
            <a:ext cx="1950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0"/>
          <p:cNvSpPr/>
          <p:nvPr/>
        </p:nvSpPr>
        <p:spPr>
          <a:xfrm>
            <a:off x="4241298" y="2140118"/>
            <a:ext cx="195000" cy="1794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4503368" y="1074575"/>
            <a:ext cx="1950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4765438" y="2322561"/>
            <a:ext cx="1950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0"/>
          <p:cNvSpPr/>
          <p:nvPr/>
        </p:nvSpPr>
        <p:spPr>
          <a:xfrm>
            <a:off x="5703249" y="2753100"/>
            <a:ext cx="195000" cy="1181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0"/>
          <p:cNvSpPr/>
          <p:nvPr/>
        </p:nvSpPr>
        <p:spPr>
          <a:xfrm>
            <a:off x="5965319" y="1293618"/>
            <a:ext cx="1950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0"/>
          <p:cNvSpPr/>
          <p:nvPr/>
        </p:nvSpPr>
        <p:spPr>
          <a:xfrm>
            <a:off x="6227389" y="1607408"/>
            <a:ext cx="1950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1"/>
          <p:cNvSpPr txBox="1">
            <a:spLocks noGrp="1"/>
          </p:cNvSpPr>
          <p:nvPr>
            <p:ph type="body" idx="4294967295"/>
          </p:nvPr>
        </p:nvSpPr>
        <p:spPr>
          <a:xfrm>
            <a:off x="742950" y="0"/>
            <a:ext cx="3419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Mobile project</a:t>
            </a:r>
            <a:endParaRPr sz="1800"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433" name="Google Shape;433;p3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434" name="Google Shape;434;p31"/>
          <p:cNvGrpSpPr/>
          <p:nvPr/>
        </p:nvGrpSpPr>
        <p:grpSpPr>
          <a:xfrm>
            <a:off x="4845100" y="373572"/>
            <a:ext cx="2119546" cy="4396359"/>
            <a:chOff x="2547150" y="238125"/>
            <a:chExt cx="2525675" cy="5238750"/>
          </a:xfrm>
        </p:grpSpPr>
        <p:sp>
          <p:nvSpPr>
            <p:cNvPr id="435" name="Google Shape;435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9" name="Google Shape;439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48914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2"/>
          <p:cNvSpPr txBox="1">
            <a:spLocks noGrp="1"/>
          </p:cNvSpPr>
          <p:nvPr>
            <p:ph type="body" idx="4294967295"/>
          </p:nvPr>
        </p:nvSpPr>
        <p:spPr>
          <a:xfrm>
            <a:off x="742950" y="0"/>
            <a:ext cx="3419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Tablet project</a:t>
            </a:r>
            <a:endParaRPr sz="1800"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445" name="Google Shape;445;p32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grpSp>
        <p:nvGrpSpPr>
          <p:cNvPr id="446" name="Google Shape;446;p32"/>
          <p:cNvGrpSpPr/>
          <p:nvPr/>
        </p:nvGrpSpPr>
        <p:grpSpPr>
          <a:xfrm>
            <a:off x="4735352" y="465959"/>
            <a:ext cx="2736410" cy="4222433"/>
            <a:chOff x="2112475" y="238125"/>
            <a:chExt cx="3395050" cy="5238750"/>
          </a:xfrm>
        </p:grpSpPr>
        <p:sp>
          <p:nvSpPr>
            <p:cNvPr id="447" name="Google Shape;447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51" name="Google Shape;45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2938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3"/>
          <p:cNvSpPr txBox="1">
            <a:spLocks noGrp="1"/>
          </p:cNvSpPr>
          <p:nvPr>
            <p:ph type="body" idx="4294967295"/>
          </p:nvPr>
        </p:nvSpPr>
        <p:spPr>
          <a:xfrm>
            <a:off x="742950" y="0"/>
            <a:ext cx="34194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Desktop project</a:t>
            </a:r>
            <a:endParaRPr sz="1800"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Show and explain your web, app or software projects using these gadget templates.</a:t>
            </a:r>
            <a:endParaRPr sz="2400"/>
          </a:p>
        </p:txBody>
      </p:sp>
      <p:sp>
        <p:nvSpPr>
          <p:cNvPr id="457" name="Google Shape;457;p3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458" name="Google Shape;458;p33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459" name="Google Shape;459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63" name="Google Shape;463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4"/>
          <p:cNvSpPr txBox="1">
            <a:spLocks noGrp="1"/>
          </p:cNvSpPr>
          <p:nvPr>
            <p:ph type="ctrTitle" idx="4294967295"/>
          </p:nvPr>
        </p:nvSpPr>
        <p:spPr>
          <a:xfrm>
            <a:off x="638175" y="120235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469" name="Google Shape;469;p34"/>
          <p:cNvSpPr txBox="1">
            <a:spLocks noGrp="1"/>
          </p:cNvSpPr>
          <p:nvPr>
            <p:ph type="subTitle" idx="4294967295"/>
          </p:nvPr>
        </p:nvSpPr>
        <p:spPr>
          <a:xfrm>
            <a:off x="714375" y="2401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470" name="Google Shape;470;p34"/>
          <p:cNvSpPr txBox="1">
            <a:spLocks noGrp="1"/>
          </p:cNvSpPr>
          <p:nvPr>
            <p:ph type="body" idx="4294967295"/>
          </p:nvPr>
        </p:nvSpPr>
        <p:spPr>
          <a:xfrm>
            <a:off x="714375" y="3226400"/>
            <a:ext cx="65937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find me at @username &amp; user@mail.me</a:t>
            </a:r>
            <a:endParaRPr sz="1800"/>
          </a:p>
        </p:txBody>
      </p:sp>
      <p:sp>
        <p:nvSpPr>
          <p:cNvPr id="471" name="Google Shape;471;p3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77" name="Google Shape;477;p3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Special thanks to all the people who made and released these awesome resources for free: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⊸"/>
            </a:pPr>
            <a:r>
              <a:rPr lang="en" sz="1800"/>
              <a:t>Presentation template by </a:t>
            </a:r>
            <a:r>
              <a:rPr lang="en" sz="1800" u="sng">
                <a:hlinkClick r:id="rId3"/>
              </a:rPr>
              <a:t>SlidesCarnival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⊸"/>
            </a:pPr>
            <a:r>
              <a:rPr lang="en" sz="1800"/>
              <a:t>Photographs by </a:t>
            </a:r>
            <a:r>
              <a:rPr lang="en" sz="1800" u="sng">
                <a:hlinkClick r:id="rId4"/>
              </a:rPr>
              <a:t>Unsplash</a:t>
            </a:r>
            <a:endParaRPr sz="1800"/>
          </a:p>
        </p:txBody>
      </p:sp>
      <p:sp>
        <p:nvSpPr>
          <p:cNvPr id="478" name="Google Shape;478;p3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84" name="Google Shape;484;p36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This presentation uses the following typographies and colors:</a:t>
            </a: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Titles: </a:t>
            </a:r>
            <a:r>
              <a:rPr lang="en" sz="1200" b="1"/>
              <a:t>Montserrat</a:t>
            </a:r>
            <a:endParaRPr sz="1200" b="1"/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Body copy: </a:t>
            </a:r>
            <a:r>
              <a:rPr lang="en" sz="1200" b="1"/>
              <a:t>PT Serif</a:t>
            </a:r>
            <a:endParaRPr sz="1200" b="1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You can download the fonts on these pages:</a:t>
            </a:r>
            <a:endParaRPr sz="12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6AA84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https://www.fontsquirrel.com/fonts/montserrat</a:t>
            </a:r>
            <a:endParaRPr sz="1200">
              <a:solidFill>
                <a:srgbClr val="6AA84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6AA84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https://www.fontsquirrel.com/fonts/pt-serif</a:t>
            </a:r>
            <a:endParaRPr sz="1200">
              <a:solidFill>
                <a:srgbClr val="6AA84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Petroleum </a:t>
            </a:r>
            <a:r>
              <a:rPr lang="en" sz="1200" b="1">
                <a:solidFill>
                  <a:schemeClr val="lt1"/>
                </a:solidFill>
                <a:highlight>
                  <a:srgbClr val="FFFFFF"/>
                </a:highlight>
              </a:rPr>
              <a:t>#004046</a:t>
            </a:r>
            <a:endParaRPr sz="1200" b="1">
              <a:solidFill>
                <a:schemeClr val="lt1"/>
              </a:solidFill>
              <a:highlight>
                <a:srgbClr val="FFFFFF"/>
              </a:highlight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Aqua </a:t>
            </a:r>
            <a:r>
              <a:rPr lang="en" sz="1200" b="1">
                <a:solidFill>
                  <a:schemeClr val="accent1"/>
                </a:solidFill>
              </a:rPr>
              <a:t>#00bfc9</a:t>
            </a:r>
            <a:endParaRPr sz="1200" b="1">
              <a:solidFill>
                <a:schemeClr val="accent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Teal </a:t>
            </a:r>
            <a:r>
              <a:rPr lang="en" sz="1200" b="1">
                <a:solidFill>
                  <a:schemeClr val="lt2"/>
                </a:solidFill>
              </a:rPr>
              <a:t>#007074</a:t>
            </a:r>
            <a:endParaRPr sz="1200" b="1">
              <a:solidFill>
                <a:schemeClr val="lt2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⊸"/>
            </a:pPr>
            <a:r>
              <a:rPr lang="en" sz="1200"/>
              <a:t>Green </a:t>
            </a:r>
            <a:r>
              <a:rPr lang="en" sz="1200" b="1">
                <a:solidFill>
                  <a:schemeClr val="dk2"/>
                </a:solidFill>
              </a:rPr>
              <a:t>#6aa84f</a:t>
            </a:r>
            <a:endParaRPr sz="1200" b="1">
              <a:solidFill>
                <a:schemeClr val="dk2"/>
              </a:solidFill>
            </a:endParaRPr>
          </a:p>
        </p:txBody>
      </p:sp>
      <p:sp>
        <p:nvSpPr>
          <p:cNvPr id="485" name="Google Shape;485;p36"/>
          <p:cNvSpPr txBox="1"/>
          <p:nvPr/>
        </p:nvSpPr>
        <p:spPr>
          <a:xfrm>
            <a:off x="752475" y="4476450"/>
            <a:ext cx="58293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6AA84F"/>
                </a:solidFill>
                <a:latin typeface="PT Serif"/>
                <a:ea typeface="PT Serif"/>
                <a:cs typeface="PT Serif"/>
                <a:sym typeface="PT Serif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6AA84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7"/>
          <p:cNvSpPr txBox="1">
            <a:spLocks noGrp="1"/>
          </p:cNvSpPr>
          <p:nvPr>
            <p:ph type="ctrTitle"/>
          </p:nvPr>
        </p:nvSpPr>
        <p:spPr>
          <a:xfrm>
            <a:off x="685800" y="2726350"/>
            <a:ext cx="5514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492" name="Google Shape;492;p37"/>
          <p:cNvSpPr txBox="1">
            <a:spLocks noGrp="1"/>
          </p:cNvSpPr>
          <p:nvPr>
            <p:ph type="subTitle" idx="1"/>
          </p:nvPr>
        </p:nvSpPr>
        <p:spPr>
          <a:xfrm>
            <a:off x="685800" y="3983054"/>
            <a:ext cx="5514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 txBox="1">
            <a:spLocks noGrp="1"/>
          </p:cNvSpPr>
          <p:nvPr>
            <p:ph type="title" idx="4294967295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98" name="Google Shape;498;p3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499" name="Google Shape;499;p38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DEC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NOV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OCT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2" name="Google Shape;502;p38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SEP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3" name="Google Shape;503;p38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AUG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4" name="Google Shape;504;p38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JUL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5" name="Google Shape;505;p38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JUN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6" name="Google Shape;506;p38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MAY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7" name="Google Shape;507;p38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APR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8" name="Google Shape;508;p38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MAR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09" name="Google Shape;509;p38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FEB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10" name="Google Shape;510;p38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JAN</a:t>
            </a:r>
            <a:endParaRPr sz="10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11" name="Google Shape;511;p38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Red is the colour of danger and courage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26" name="Google Shape;526;p38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7" name="Google Shape;527;p38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28" name="Google Shape;528;p38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9" name="Google Shape;529;p38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30" name="Google Shape;530;p38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1" name="Google Shape;531;p38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Red is the colour of danger and courage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32" name="Google Shape;532;p38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3" name="Google Shape;533;p38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534" name="Google Shape;534;p38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35" name="Google Shape;535;p38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"/>
          <p:cNvSpPr txBox="1">
            <a:spLocks noGrp="1"/>
          </p:cNvSpPr>
          <p:nvPr>
            <p:ph type="title"/>
          </p:nvPr>
        </p:nvSpPr>
        <p:spPr>
          <a:xfrm>
            <a:off x="555767" y="331871"/>
            <a:ext cx="7708470" cy="212625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The Vix </a:t>
            </a:r>
            <a:br>
              <a:rPr lang="en" sz="3600" dirty="0"/>
            </a:br>
            <a:r>
              <a:rPr lang="en" sz="3600" dirty="0"/>
              <a:t>    +  The S&amp;P 500</a:t>
            </a:r>
            <a:br>
              <a:rPr lang="en" sz="3600" dirty="0"/>
            </a:br>
            <a:r>
              <a:rPr lang="en" sz="3600" dirty="0"/>
              <a:t>        + Machine Learning</a:t>
            </a:r>
            <a:br>
              <a:rPr lang="en" sz="3600" dirty="0"/>
            </a:br>
            <a:r>
              <a:rPr lang="en" sz="3600" dirty="0"/>
              <a:t>            =  Something Good</a:t>
            </a:r>
            <a:endParaRPr sz="3600" dirty="0"/>
          </a:p>
        </p:txBody>
      </p:sp>
      <p:sp>
        <p:nvSpPr>
          <p:cNvPr id="265" name="Google Shape;265;p13"/>
          <p:cNvSpPr txBox="1"/>
          <p:nvPr/>
        </p:nvSpPr>
        <p:spPr>
          <a:xfrm>
            <a:off x="839646" y="2529129"/>
            <a:ext cx="5997572" cy="23147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Machine learning models have determined a straight-forward way to use elevated levels of the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help predict a positive gain for the S&amp;P 500 index one year into the future.</a:t>
            </a:r>
          </a:p>
          <a:p>
            <a:endParaRPr lang="en-US" sz="1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models have shown that w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hen the </a:t>
            </a:r>
            <a:r>
              <a:rPr lang="en-US" sz="1800" b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Vix</a:t>
            </a:r>
            <a:r>
              <a:rPr lang="en-US" sz="18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rises above 35, and especially above 50, the historical return on the S&amp;P 500 over the following year has been very positive.</a:t>
            </a: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100" dirty="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266" name="Google Shape;266;p1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9"/>
          <p:cNvSpPr txBox="1">
            <a:spLocks noGrp="1"/>
          </p:cNvSpPr>
          <p:nvPr>
            <p:ph type="title" idx="4294967295"/>
          </p:nvPr>
        </p:nvSpPr>
        <p:spPr>
          <a:xfrm>
            <a:off x="2856608" y="1475459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Roadmap</a:t>
            </a:r>
            <a:endParaRPr dirty="0"/>
          </a:p>
        </p:txBody>
      </p:sp>
      <p:sp>
        <p:nvSpPr>
          <p:cNvPr id="541" name="Google Shape;541;p39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542" name="Google Shape;542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39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47" name="Google Shape;547;p39"/>
          <p:cNvGrpSpPr/>
          <p:nvPr/>
        </p:nvGrpSpPr>
        <p:grpSpPr>
          <a:xfrm>
            <a:off x="1665967" y="1581961"/>
            <a:ext cx="762107" cy="789067"/>
            <a:chOff x="3814414" y="1703401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562" name="Google Shape;562;p39"/>
          <p:cNvSpPr txBox="1"/>
          <p:nvPr/>
        </p:nvSpPr>
        <p:spPr>
          <a:xfrm>
            <a:off x="3407914" y="27671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563" name="Google Shape;563;p39"/>
          <p:cNvSpPr txBox="1"/>
          <p:nvPr/>
        </p:nvSpPr>
        <p:spPr>
          <a:xfrm>
            <a:off x="1403821" y="27671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2" name="Google Shape;562;p39">
            <a:extLst>
              <a:ext uri="{FF2B5EF4-FFF2-40B4-BE49-F238E27FC236}">
                <a16:creationId xmlns:a16="http://schemas.microsoft.com/office/drawing/2014/main" id="{E8B89F58-F7E9-BAAD-1BC9-AE3D64E97A6E}"/>
              </a:ext>
            </a:extLst>
          </p:cNvPr>
          <p:cNvSpPr txBox="1"/>
          <p:nvPr/>
        </p:nvSpPr>
        <p:spPr>
          <a:xfrm>
            <a:off x="5412007" y="27671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0"/>
          <p:cNvSpPr txBox="1">
            <a:spLocks noGrp="1"/>
          </p:cNvSpPr>
          <p:nvPr>
            <p:ph type="title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73" name="Google Shape;573;p4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graphicFrame>
        <p:nvGraphicFramePr>
          <p:cNvPr id="574" name="Google Shape;574;p40"/>
          <p:cNvGraphicFramePr/>
          <p:nvPr/>
        </p:nvGraphicFramePr>
        <p:xfrm>
          <a:off x="827200" y="1412081"/>
          <a:ext cx="6378825" cy="3197750"/>
        </p:xfrm>
        <a:graphic>
          <a:graphicData uri="http://schemas.openxmlformats.org/drawingml/2006/table">
            <a:tbl>
              <a:tblPr>
                <a:noFill/>
                <a:tableStyleId>{A644D327-C8C6-4163-A623-057FE4961991}</a:tableStyleId>
              </a:tblPr>
              <a:tblGrid>
                <a:gridCol w="1018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Week 1</a:t>
                      </a:r>
                      <a:endParaRPr sz="800" b="1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Week 2</a:t>
                      </a:r>
                      <a:endParaRPr sz="800" b="1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2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3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4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5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6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7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8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9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10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11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12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13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14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1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2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◆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3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4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◆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5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◆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6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7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9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rgbClr val="FFFFFF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 8</a:t>
                      </a: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rgbClr val="FFFFFF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1"/>
          <p:cNvSpPr txBox="1">
            <a:spLocks noGrp="1"/>
          </p:cNvSpPr>
          <p:nvPr>
            <p:ph type="title" idx="4294967295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80" name="Google Shape;580;p4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581" name="Google Shape;581;p41"/>
          <p:cNvSpPr/>
          <p:nvPr/>
        </p:nvSpPr>
        <p:spPr>
          <a:xfrm>
            <a:off x="827850" y="1363400"/>
            <a:ext cx="3676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STRENGTHS</a:t>
            </a:r>
            <a:endParaRPr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82" name="Google Shape;582;p41"/>
          <p:cNvSpPr/>
          <p:nvPr/>
        </p:nvSpPr>
        <p:spPr>
          <a:xfrm>
            <a:off x="4656111" y="1363400"/>
            <a:ext cx="3676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WEAKNESSES</a:t>
            </a:r>
            <a:endParaRPr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83" name="Google Shape;583;p41"/>
          <p:cNvSpPr/>
          <p:nvPr/>
        </p:nvSpPr>
        <p:spPr>
          <a:xfrm>
            <a:off x="827850" y="3121900"/>
            <a:ext cx="3676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Black is the color of ebony and of outer space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OPPORTUNITIES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84" name="Google Shape;584;p41"/>
          <p:cNvSpPr/>
          <p:nvPr/>
        </p:nvSpPr>
        <p:spPr>
          <a:xfrm>
            <a:off x="4656111" y="3121900"/>
            <a:ext cx="3676200" cy="1584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White is the color of milk and fresh snow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THREATS</a:t>
            </a:r>
            <a:endParaRPr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585" name="Google Shape;585;p41"/>
          <p:cNvSpPr/>
          <p:nvPr/>
        </p:nvSpPr>
        <p:spPr>
          <a:xfrm>
            <a:off x="3285625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41"/>
          <p:cNvSpPr/>
          <p:nvPr/>
        </p:nvSpPr>
        <p:spPr>
          <a:xfrm rot="5400000">
            <a:off x="3459879" y="1738389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41"/>
          <p:cNvSpPr/>
          <p:nvPr/>
        </p:nvSpPr>
        <p:spPr>
          <a:xfrm rot="10800000">
            <a:off x="3459879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41"/>
          <p:cNvSpPr/>
          <p:nvPr/>
        </p:nvSpPr>
        <p:spPr>
          <a:xfrm rot="-5400000">
            <a:off x="3285625" y="1914006"/>
            <a:ext cx="2417100" cy="24171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41"/>
          <p:cNvSpPr/>
          <p:nvPr/>
        </p:nvSpPr>
        <p:spPr>
          <a:xfrm>
            <a:off x="3842100" y="2242577"/>
            <a:ext cx="359450" cy="447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Montserrat"/>
              </a:rPr>
              <a:t>S</a:t>
            </a:r>
          </a:p>
        </p:txBody>
      </p:sp>
      <p:sp>
        <p:nvSpPr>
          <p:cNvPr id="590" name="Google Shape;590;p41"/>
          <p:cNvSpPr/>
          <p:nvPr/>
        </p:nvSpPr>
        <p:spPr>
          <a:xfrm>
            <a:off x="4857720" y="2250297"/>
            <a:ext cx="691108" cy="43232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Montserrat"/>
              </a:rPr>
              <a:t>W</a:t>
            </a:r>
          </a:p>
        </p:txBody>
      </p:sp>
      <p:sp>
        <p:nvSpPr>
          <p:cNvPr id="591" name="Google Shape;591;p41"/>
          <p:cNvSpPr/>
          <p:nvPr/>
        </p:nvSpPr>
        <p:spPr>
          <a:xfrm>
            <a:off x="3807513" y="3348952"/>
            <a:ext cx="473091" cy="447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Montserrat"/>
              </a:rPr>
              <a:t>O</a:t>
            </a:r>
          </a:p>
        </p:txBody>
      </p:sp>
      <p:sp>
        <p:nvSpPr>
          <p:cNvPr id="592" name="Google Shape;592;p41"/>
          <p:cNvSpPr/>
          <p:nvPr/>
        </p:nvSpPr>
        <p:spPr>
          <a:xfrm>
            <a:off x="4971979" y="3356672"/>
            <a:ext cx="376744" cy="43232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Montserrat"/>
              </a:rPr>
              <a:t>T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42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598" name="Google Shape;598;p42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599" name="Google Shape;599;p42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Key Activities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800" b="1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0" name="Google Shape;600;p42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Key Resources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1" name="Google Shape;601;p42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Value Propositions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2" name="Google Shape;602;p42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Customer Relationships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3" name="Google Shape;603;p42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Channels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4" name="Google Shape;604;p42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Customer Segments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5" name="Google Shape;605;p42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Key Partners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800" b="1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6" name="Google Shape;606;p42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Cost Structure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7" name="Google Shape;607;p42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Revenue Streams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900" b="1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608" name="Google Shape;608;p42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09" name="Google Shape;609;p42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10" name="Google Shape;610;p42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11" name="Google Shape;611;p42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12" name="Google Shape;612;p42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613" name="Google Shape;613;p42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15" name="Google Shape;615;p42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16" name="Google Shape;616;p42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617" name="Google Shape;617;p42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20" name="Google Shape;620;p42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621" name="Google Shape;621;p42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26" name="Google Shape;626;p42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627" name="Google Shape;627;p42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29" name="Google Shape;629;p42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0" name="Google Shape;630;p42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43"/>
          <p:cNvSpPr txBox="1">
            <a:spLocks noGrp="1"/>
          </p:cNvSpPr>
          <p:nvPr>
            <p:ph type="title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38" name="Google Shape;638;p43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grpSp>
        <p:nvGrpSpPr>
          <p:cNvPr id="639" name="Google Shape;639;p43"/>
          <p:cNvGrpSpPr/>
          <p:nvPr/>
        </p:nvGrpSpPr>
        <p:grpSpPr>
          <a:xfrm>
            <a:off x="813879" y="1413043"/>
            <a:ext cx="3608219" cy="3117157"/>
            <a:chOff x="855292" y="1413043"/>
            <a:chExt cx="3608219" cy="3243858"/>
          </a:xfrm>
        </p:grpSpPr>
        <p:sp>
          <p:nvSpPr>
            <p:cNvPr id="640" name="Google Shape;640;p43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PURCHASE</a:t>
              </a:r>
              <a:endParaRPr sz="12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 dirty="0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INTENT</a:t>
              </a:r>
              <a:endParaRPr sz="1200" b="1" i="0" u="none" strike="noStrike" cap="none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647" name="Google Shape;647;p43"/>
          <p:cNvCxnSpPr/>
          <p:nvPr/>
        </p:nvCxnSpPr>
        <p:spPr>
          <a:xfrm>
            <a:off x="4349205" y="1950075"/>
            <a:ext cx="90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48" name="Google Shape;648;p43"/>
          <p:cNvSpPr txBox="1"/>
          <p:nvPr/>
        </p:nvSpPr>
        <p:spPr>
          <a:xfrm>
            <a:off x="5302373" y="1778025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649" name="Google Shape;649;p43"/>
          <p:cNvCxnSpPr/>
          <p:nvPr/>
        </p:nvCxnSpPr>
        <p:spPr>
          <a:xfrm>
            <a:off x="4216539" y="2431700"/>
            <a:ext cx="1033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0" name="Google Shape;650;p43"/>
          <p:cNvSpPr txBox="1"/>
          <p:nvPr/>
        </p:nvSpPr>
        <p:spPr>
          <a:xfrm>
            <a:off x="5302373" y="2259640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651" name="Google Shape;651;p43"/>
          <p:cNvCxnSpPr/>
          <p:nvPr/>
        </p:nvCxnSpPr>
        <p:spPr>
          <a:xfrm>
            <a:off x="4028011" y="2913325"/>
            <a:ext cx="1221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2" name="Google Shape;652;p43"/>
          <p:cNvSpPr txBox="1"/>
          <p:nvPr/>
        </p:nvSpPr>
        <p:spPr>
          <a:xfrm>
            <a:off x="5302373" y="2741255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653" name="Google Shape;653;p43"/>
          <p:cNvCxnSpPr/>
          <p:nvPr/>
        </p:nvCxnSpPr>
        <p:spPr>
          <a:xfrm>
            <a:off x="3867414" y="3394925"/>
            <a:ext cx="1382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4" name="Google Shape;654;p43"/>
          <p:cNvSpPr txBox="1"/>
          <p:nvPr/>
        </p:nvSpPr>
        <p:spPr>
          <a:xfrm>
            <a:off x="5302373" y="3222870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655" name="Google Shape;655;p43"/>
          <p:cNvCxnSpPr/>
          <p:nvPr/>
        </p:nvCxnSpPr>
        <p:spPr>
          <a:xfrm>
            <a:off x="3692841" y="3876550"/>
            <a:ext cx="155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6" name="Google Shape;656;p43"/>
          <p:cNvSpPr txBox="1"/>
          <p:nvPr/>
        </p:nvSpPr>
        <p:spPr>
          <a:xfrm>
            <a:off x="5302373" y="3704485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cxnSp>
        <p:nvCxnSpPr>
          <p:cNvPr id="657" name="Google Shape;657;p43"/>
          <p:cNvCxnSpPr/>
          <p:nvPr/>
        </p:nvCxnSpPr>
        <p:spPr>
          <a:xfrm>
            <a:off x="3511302" y="4358150"/>
            <a:ext cx="1731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8" name="Google Shape;658;p43"/>
          <p:cNvSpPr txBox="1"/>
          <p:nvPr/>
        </p:nvSpPr>
        <p:spPr>
          <a:xfrm>
            <a:off x="5302373" y="4186100"/>
            <a:ext cx="13824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Insert your content</a:t>
            </a:r>
            <a:endParaRPr sz="10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44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64" name="Google Shape;664;p44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pic>
        <p:nvPicPr>
          <p:cNvPr id="665" name="Google Shape;665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822150" y="1988575"/>
            <a:ext cx="1235700" cy="123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6" name="Google Shape;666;p44"/>
          <p:cNvSpPr txBox="1"/>
          <p:nvPr/>
        </p:nvSpPr>
        <p:spPr>
          <a:xfrm>
            <a:off x="826320" y="3332078"/>
            <a:ext cx="12357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Imani Jackson</a:t>
            </a:r>
            <a:br>
              <a:rPr lang="en">
                <a:latin typeface="PT Serif"/>
                <a:ea typeface="PT Serif"/>
                <a:cs typeface="PT Serif"/>
                <a:sym typeface="PT Serif"/>
              </a:rPr>
            </a:b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JOB TITLE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667" name="Google Shape;667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64963" y="1988575"/>
            <a:ext cx="1235700" cy="123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68" name="Google Shape;668;p44"/>
          <p:cNvSpPr txBox="1"/>
          <p:nvPr/>
        </p:nvSpPr>
        <p:spPr>
          <a:xfrm>
            <a:off x="2469133" y="3332078"/>
            <a:ext cx="12357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Marcos Galán</a:t>
            </a:r>
            <a:br>
              <a:rPr lang="en">
                <a:latin typeface="PT Serif"/>
                <a:ea typeface="PT Serif"/>
                <a:cs typeface="PT Serif"/>
                <a:sym typeface="PT Serif"/>
              </a:rPr>
            </a:b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JOB TITLE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669" name="Google Shape;669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107776" y="1988575"/>
            <a:ext cx="1235700" cy="123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0" name="Google Shape;670;p44"/>
          <p:cNvSpPr txBox="1"/>
          <p:nvPr/>
        </p:nvSpPr>
        <p:spPr>
          <a:xfrm>
            <a:off x="4111946" y="3332078"/>
            <a:ext cx="12357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Ixchel Valdía</a:t>
            </a:r>
            <a:br>
              <a:rPr lang="en">
                <a:latin typeface="PT Serif"/>
                <a:ea typeface="PT Serif"/>
                <a:cs typeface="PT Serif"/>
                <a:sym typeface="PT Serif"/>
              </a:rPr>
            </a:b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JOB TITLE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PT Serif"/>
              <a:ea typeface="PT Serif"/>
              <a:cs typeface="PT Serif"/>
              <a:sym typeface="PT Serif"/>
            </a:endParaRPr>
          </a:p>
        </p:txBody>
      </p:sp>
      <p:pic>
        <p:nvPicPr>
          <p:cNvPr id="671" name="Google Shape;671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5750589" y="1988575"/>
            <a:ext cx="1235700" cy="1235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2" name="Google Shape;672;p44"/>
          <p:cNvSpPr txBox="1"/>
          <p:nvPr/>
        </p:nvSpPr>
        <p:spPr>
          <a:xfrm>
            <a:off x="5754759" y="3332078"/>
            <a:ext cx="1235700" cy="60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Nils Årud</a:t>
            </a:r>
            <a:br>
              <a:rPr lang="en">
                <a:latin typeface="PT Serif"/>
                <a:ea typeface="PT Serif"/>
                <a:cs typeface="PT Serif"/>
                <a:sym typeface="PT Serif"/>
              </a:rPr>
            </a:b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JOB TITLE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Blue is the colour of the clear sky and the deep sea</a:t>
            </a:r>
            <a:endParaRPr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678" name="Google Shape;678;p45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" name="Google Shape;679;p45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680" name="Google Shape;680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26" name="Google Shape;726;p4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grpSp>
        <p:nvGrpSpPr>
          <p:cNvPr id="727" name="Google Shape;727;p45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728" name="Google Shape;728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0" name="Google Shape;730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1" name="Google Shape;731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2" name="Google Shape;732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50" name="Google Shape;750;p45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1" name="Google Shape;751;p45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2" name="Google Shape;752;p45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LOW VALUE 1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3" name="Google Shape;753;p45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HIGH VALUE 1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4" name="Google Shape;754;p45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LOW VALUE 2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5" name="Google Shape;755;p45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rPr>
              <a:t>HIGH VALUE 2</a:t>
            </a:r>
            <a:endParaRPr sz="800">
              <a:solidFill>
                <a:schemeClr val="dk2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6" name="Google Shape;756;p45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Our company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7" name="Google Shape;757;p45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8" name="Google Shape;758;p45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59" name="Google Shape;759;p45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60" name="Google Shape;760;p45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61" name="Google Shape;761;p45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lt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762" name="Google Shape;762;p45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rPr>
              <a:t>Competitor</a:t>
            </a:r>
            <a:endParaRPr sz="800">
              <a:solidFill>
                <a:schemeClr val="dk1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p46"/>
          <p:cNvSpPr txBox="1">
            <a:spLocks noGrp="1"/>
          </p:cNvSpPr>
          <p:nvPr>
            <p:ph type="title"/>
          </p:nvPr>
        </p:nvSpPr>
        <p:spPr>
          <a:xfrm>
            <a:off x="735875" y="4761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68" name="Google Shape;768;p4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graphicFrame>
        <p:nvGraphicFramePr>
          <p:cNvPr id="769" name="Google Shape;769;p46"/>
          <p:cNvGraphicFramePr/>
          <p:nvPr/>
        </p:nvGraphicFramePr>
        <p:xfrm>
          <a:off x="826350" y="1398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{69F84729-DA0B-49D1-B9D5-606E54AD438B}</a:tableStyleId>
              </a:tblPr>
              <a:tblGrid>
                <a:gridCol w="68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7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09:00 - 09:45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10:00 - 10:45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11:00 - 11:45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12:00 - 13:15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13:30 - 14:15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14:30 - 15:15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>
                          <a:solidFill>
                            <a:schemeClr val="dk2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15:30 - 16:15</a:t>
                      </a:r>
                      <a:endParaRPr sz="600">
                        <a:solidFill>
                          <a:schemeClr val="dk2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PT Serif"/>
                          <a:ea typeface="PT Serif"/>
                          <a:cs typeface="PT Serif"/>
                          <a:sym typeface="PT Serif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PT Serif"/>
                        <a:ea typeface="PT Serif"/>
                        <a:cs typeface="PT Serif"/>
                        <a:sym typeface="PT Serif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4" name="Google Shape;774;p47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775" name="Google Shape;775;p47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7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7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7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7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7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" name="Google Shape;781;p47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782" name="Google Shape;782;p47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" name="Google Shape;784;p47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785" name="Google Shape;785;p47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47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47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9" name="Google Shape;789;p47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790" name="Google Shape;790;p47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" name="Google Shape;793;p47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794" name="Google Shape;794;p47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7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" name="Google Shape;798;p47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9" name="Google Shape;799;p47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800" name="Google Shape;800;p47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7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7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47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821" name="Google Shape;821;p47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47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824" name="Google Shape;824;p47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" name="Google Shape;827;p47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828" name="Google Shape;828;p47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7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7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47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832" name="Google Shape;832;p47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7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7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" name="Google Shape;836;p47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47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47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47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0" name="Google Shape;840;p47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841" name="Google Shape;841;p47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7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" name="Google Shape;843;p47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844" name="Google Shape;844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" name="Google Shape;846;p47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847" name="Google Shape;847;p47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7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850" name="Google Shape;850;p47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" name="Google Shape;852;p47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853" name="Google Shape;853;p47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7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" name="Google Shape;857;p47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858" name="Google Shape;858;p47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47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861" name="Google Shape;861;p4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Google Shape;864;p47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" name="Google Shape;865;p47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866" name="Google Shape;866;p47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47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869" name="Google Shape;869;p47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7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7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7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875" name="Google Shape;875;p47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" name="Google Shape;877;p47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878" name="Google Shape;878;p47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7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" name="Google Shape;883;p47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884" name="Google Shape;884;p47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7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" name="Google Shape;889;p47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890" name="Google Shape;890;p47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47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47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47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7" name="Google Shape;897;p47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898" name="Google Shape;898;p47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47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901" name="Google Shape;901;p47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7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" name="Google Shape;903;p47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904" name="Google Shape;904;p47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6" name="Google Shape;906;p47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47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908" name="Google Shape;908;p47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" name="Google Shape;910;p47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911" name="Google Shape;911;p47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7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7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7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" name="Google Shape;916;p47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917" name="Google Shape;917;p47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7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9" name="Google Shape;919;p47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47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1" name="Google Shape;921;p47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922" name="Google Shape;922;p47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7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47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925" name="Google Shape;925;p47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7" name="Google Shape;927;p47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8" name="Google Shape;928;p47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929" name="Google Shape;929;p47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1" name="Google Shape;931;p47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932" name="Google Shape;932;p47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5" name="Google Shape;935;p47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47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7" name="Google Shape;937;p47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938" name="Google Shape;938;p47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47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941" name="Google Shape;941;p47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7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7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47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946" name="Google Shape;946;p47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9" name="Google Shape;949;p47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950" name="Google Shape;950;p47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2" name="Google Shape;952;p47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953" name="Google Shape;953;p47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7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47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957" name="Google Shape;957;p47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7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7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" name="Google Shape;962;p47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963" name="Google Shape;963;p47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5" name="Google Shape;965;p47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966" name="Google Shape;966;p47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1" name="Google Shape;971;p47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2" name="Google Shape;972;p47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973" name="Google Shape;973;p47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47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976" name="Google Shape;976;p47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47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1" name="Google Shape;981;p47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982" name="Google Shape;982;p47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" name="Google Shape;985;p47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986" name="Google Shape;986;p47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7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7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9" name="Google Shape;989;p47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47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47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2" name="Google Shape;992;p47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993" name="Google Shape;993;p47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7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" name="Google Shape;996;p47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" name="Google Shape;997;p47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998" name="Google Shape;998;p47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1" name="Google Shape;1001;p47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2" name="Google Shape;1002;p47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1003" name="Google Shape;1003;p47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47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1009" name="Google Shape;1009;p47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" name="Google Shape;1012;p47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1013" name="Google Shape;1013;p47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" name="Google Shape;1016;p47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1017" name="Google Shape;1017;p47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" name="Google Shape;1022;p47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1023" name="Google Shape;1023;p47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" name="Google Shape;1028;p47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1029" name="Google Shape;1029;p47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" name="Google Shape;1031;p47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1032" name="Google Shape;1032;p47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47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" name="Google Shape;1039;p47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1040" name="Google Shape;1040;p47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7"/>
          <p:cNvGrpSpPr/>
          <p:nvPr/>
        </p:nvGrpSpPr>
        <p:grpSpPr>
          <a:xfrm>
            <a:off x="6359617" y="1877599"/>
            <a:ext cx="432570" cy="421334"/>
            <a:chOff x="5926225" y="921350"/>
            <a:chExt cx="517800" cy="504350"/>
          </a:xfrm>
        </p:grpSpPr>
        <p:sp>
          <p:nvSpPr>
            <p:cNvPr id="1046" name="Google Shape;1046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1048" name="Google Shape;1048;p47"/>
          <p:cNvSpPr/>
          <p:nvPr/>
        </p:nvSpPr>
        <p:spPr>
          <a:xfrm>
            <a:off x="6553538" y="2113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9" name="Google Shape;1049;p47"/>
          <p:cNvGrpSpPr/>
          <p:nvPr/>
        </p:nvGrpSpPr>
        <p:grpSpPr>
          <a:xfrm>
            <a:off x="7244605" y="1856979"/>
            <a:ext cx="432570" cy="421334"/>
            <a:chOff x="5926225" y="921350"/>
            <a:chExt cx="517800" cy="504350"/>
          </a:xfrm>
        </p:grpSpPr>
        <p:sp>
          <p:nvSpPr>
            <p:cNvPr id="1050" name="Google Shape;1050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" name="Google Shape;1052;p47"/>
          <p:cNvSpPr/>
          <p:nvPr/>
        </p:nvSpPr>
        <p:spPr>
          <a:xfrm>
            <a:off x="7438526" y="2093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3" name="Google Shape;1053;p47"/>
          <p:cNvGrpSpPr/>
          <p:nvPr/>
        </p:nvGrpSpPr>
        <p:grpSpPr>
          <a:xfrm>
            <a:off x="6359885" y="2606021"/>
            <a:ext cx="1075937" cy="1047989"/>
            <a:chOff x="5926225" y="921350"/>
            <a:chExt cx="517800" cy="504350"/>
          </a:xfrm>
        </p:grpSpPr>
        <p:sp>
          <p:nvSpPr>
            <p:cNvPr id="1054" name="Google Shape;1054;p47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" name="Google Shape;1056;p47"/>
          <p:cNvSpPr/>
          <p:nvPr/>
        </p:nvSpPr>
        <p:spPr>
          <a:xfrm>
            <a:off x="6842198" y="31931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47"/>
          <p:cNvSpPr txBox="1"/>
          <p:nvPr/>
        </p:nvSpPr>
        <p:spPr>
          <a:xfrm>
            <a:off x="6248575" y="312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. 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This means that you can: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T Serif"/>
              <a:buChar char="●"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Resize them without losing quality.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T Serif"/>
              <a:buChar char="●"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Change fill color and opacity.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PT Serif"/>
              <a:buChar char="●"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Change line color, width and style.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Isn’t that nice? :)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Examples:</a:t>
            </a: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058" name="Google Shape;1058;p4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6AA84F"/>
                </a:solidFill>
              </a:rPr>
              <a:t>48</a:t>
            </a:fld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3" name="Google Shape;1063;p48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064" name="Google Shape;1064;p48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8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8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8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8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0" name="Google Shape;1070;p48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071" name="Google Shape;1071;p48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8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5" name="Google Shape;1075;p48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076" name="Google Shape;1076;p48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9" name="Google Shape;1079;p48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080" name="Google Shape;1080;p48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8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8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5" name="Google Shape;1085;p48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086" name="Google Shape;1086;p48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8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8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9" name="Google Shape;1089;p48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090" name="Google Shape;1090;p48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8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8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8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4" name="Google Shape;1094;p48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095" name="Google Shape;1095;p48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8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48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8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8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0" name="Google Shape;1100;p48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101" name="Google Shape;1101;p48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8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8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48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48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7" name="Google Shape;1107;p48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108" name="Google Shape;1108;p48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8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48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111" name="Google Shape;1111;p48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8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8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4" name="Google Shape;1114;p48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115" name="Google Shape;1115;p48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p48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122" name="Google Shape;1122;p48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7" name="Google Shape;1127;p48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128" name="Google Shape;1128;p48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8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8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1" name="Google Shape;1131;p48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132" name="Google Shape;1132;p48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133" name="Google Shape;1133;p48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4" name="Google Shape;1134;p48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5" name="Google Shape;1135;p48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6" name="Google Shape;1136;p48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7" name="Google Shape;1137;p48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8" name="Google Shape;1138;p48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9" name="Google Shape;1139;p48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0" name="Google Shape;1140;p48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1" name="Google Shape;1141;p48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2" name="Google Shape;1142;p48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43" name="Google Shape;1143;p48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8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8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8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8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8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9" name="Google Shape;1149;p48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150" name="Google Shape;1150;p48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8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8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8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4" name="Google Shape;1154;p48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155" name="Google Shape;1155;p48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8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8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8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8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0" name="Google Shape;1160;p48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161" name="Google Shape;1161;p48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8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8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48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8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8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7" name="Google Shape;1167;p48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168" name="Google Shape;1168;p48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8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8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8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2" name="Google Shape;1172;p48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173" name="Google Shape;1173;p48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8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8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8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8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178" name="Google Shape;1178;p48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8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8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8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8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83" name="Google Shape;1183;p48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184" name="Google Shape;1184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194" name="Google Shape;1194;p48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195" name="Google Shape;1195;p48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8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8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198" name="Google Shape;1198;p48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199" name="Google Shape;1199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09" name="Google Shape;1209;p48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210" name="Google Shape;1210;p48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8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8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8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14" name="Google Shape;1214;p48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215" name="Google Shape;1215;p48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48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48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48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48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48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48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48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48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48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25" name="Google Shape;1225;p48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226" name="Google Shape;1226;p48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8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8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8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8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8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8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3" name="Google Shape;1233;p48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234" name="Google Shape;1234;p48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8" name="Google Shape;1238;p48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239" name="Google Shape;1239;p48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8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8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3" name="Google Shape;1243;p48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244" name="Google Shape;1244;p48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8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8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48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250" name="Google Shape;1250;p48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8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6" name="Google Shape;1256;p48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257" name="Google Shape;1257;p48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8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0" name="Google Shape;1260;p48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261" name="Google Shape;1261;p48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8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8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6" name="Google Shape;1266;p48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267" name="Google Shape;1267;p48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8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48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3" name="Google Shape;1273;p48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274" name="Google Shape;1274;p48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7" name="Google Shape;1277;p48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278" name="Google Shape;1278;p48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0" name="Google Shape;1280;p48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1" name="Google Shape;1281;p48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2" name="Google Shape;1282;p48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283" name="Google Shape;1283;p48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48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48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9" name="Google Shape;1289;p48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290" name="Google Shape;1290;p48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8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8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8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298" name="Google Shape;1298;p48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8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2" name="Google Shape;1302;p48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303" name="Google Shape;1303;p48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8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5" name="Google Shape;1305;p48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6" name="Google Shape;1306;p48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307" name="Google Shape;1307;p48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8" name="Google Shape;1308;p48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9" name="Google Shape;1309;p48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0" name="Google Shape;1310;p48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311" name="Google Shape;1311;p48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48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3" name="Google Shape;1313;p48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5" name="Google Shape;1315;p48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316" name="Google Shape;1316;p48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48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0" name="Google Shape;1320;p48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321" name="Google Shape;1321;p48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48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8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6" name="Google Shape;1326;p48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327" name="Google Shape;1327;p48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8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48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8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8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3" name="Google Shape;1333;p48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334" name="Google Shape;1334;p48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48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48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1" name="Google Shape;1341;p48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342" name="Google Shape;1342;p48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8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8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8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48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4" name="Google Shape;1354;p48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355" name="Google Shape;1355;p48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48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7" name="Google Shape;1357;p48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8" name="Google Shape;1358;p48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9" name="Google Shape;1359;p48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360" name="Google Shape;1360;p48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48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48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3" name="Google Shape;1363;p48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364" name="Google Shape;1364;p48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5" name="Google Shape;1365;p48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48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48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0" name="Google Shape;1370;p48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371" name="Google Shape;1371;p48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2" name="Google Shape;1372;p48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3" name="Google Shape;1373;p48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48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48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48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48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48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9" name="Google Shape;1379;p48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380" name="Google Shape;1380;p48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48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5" name="Google Shape;1385;p48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6" name="Google Shape;1386;p48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48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48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48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2" name="Google Shape;1392;p48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393" name="Google Shape;1393;p48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5" name="Google Shape;1405;p48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406" name="Google Shape;1406;p48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8" name="Google Shape;1418;p48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419" name="Google Shape;1419;p48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5" name="Google Shape;1425;p48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426" name="Google Shape;1426;p48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1" name="Google Shape;1441;p48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442" name="Google Shape;1442;p48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443" name="Google Shape;1443;p48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48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48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46" name="Google Shape;1446;p48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447" name="Google Shape;1447;p48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48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48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0" name="Google Shape;1450;p48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451" name="Google Shape;1451;p48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48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48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48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55" name="Google Shape;1455;p48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48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48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58" name="Google Shape;1458;p48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459" name="Google Shape;1459;p48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48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468" name="Google Shape;1468;p48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48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7" name="Google Shape;1477;p48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2" name="Google Shape;1492;p48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493" name="Google Shape;1493;p48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494" name="Google Shape;1494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6" name="Google Shape;1496;p48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497" name="Google Shape;1497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9" name="Google Shape;1499;p48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500" name="Google Shape;1500;p48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48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02" name="Google Shape;1502;p48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503" name="Google Shape;1503;p4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grpSp>
        <p:nvGrpSpPr>
          <p:cNvPr id="1504" name="Google Shape;1504;p48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505" name="Google Shape;1505;p48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768846" y="877198"/>
            <a:ext cx="6961908" cy="11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 algn="ctr"/>
            <a:r>
              <a:rPr lang="en-US" sz="24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 machine learning modules were built</a:t>
            </a:r>
          </a:p>
          <a:p>
            <a:pPr marL="76200" indent="0" algn="ctr"/>
            <a:r>
              <a:rPr lang="en-US" sz="2400" b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and run in succession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1424126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  <p:sp>
        <p:nvSpPr>
          <p:cNvPr id="5" name="Google Shape;540;p39">
            <a:extLst>
              <a:ext uri="{FF2B5EF4-FFF2-40B4-BE49-F238E27FC236}">
                <a16:creationId xmlns:a16="http://schemas.microsoft.com/office/drawing/2014/main" id="{0034480E-3318-5E0C-63E5-1AD0F68F97D8}"/>
              </a:ext>
            </a:extLst>
          </p:cNvPr>
          <p:cNvSpPr txBox="1">
            <a:spLocks/>
          </p:cNvSpPr>
          <p:nvPr/>
        </p:nvSpPr>
        <p:spPr>
          <a:xfrm>
            <a:off x="2288572" y="166199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3200" dirty="0">
                <a:solidFill>
                  <a:schemeClr val="tx1"/>
                </a:solidFill>
              </a:rPr>
              <a:t>Model Roadmap</a:t>
            </a:r>
          </a:p>
        </p:txBody>
      </p:sp>
      <p:sp>
        <p:nvSpPr>
          <p:cNvPr id="6" name="Google Shape;542;p39">
            <a:extLst>
              <a:ext uri="{FF2B5EF4-FFF2-40B4-BE49-F238E27FC236}">
                <a16:creationId xmlns:a16="http://schemas.microsoft.com/office/drawing/2014/main" id="{AACCE8D9-E456-CA97-855A-E029AE6AF4CB}"/>
              </a:ext>
            </a:extLst>
          </p:cNvPr>
          <p:cNvSpPr/>
          <p:nvPr/>
        </p:nvSpPr>
        <p:spPr>
          <a:xfrm>
            <a:off x="0" y="206639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543;p39">
            <a:extLst>
              <a:ext uri="{FF2B5EF4-FFF2-40B4-BE49-F238E27FC236}">
                <a16:creationId xmlns:a16="http://schemas.microsoft.com/office/drawing/2014/main" id="{D7ADD856-BE8D-3BDB-63C4-B7B9C73C5D48}"/>
              </a:ext>
            </a:extLst>
          </p:cNvPr>
          <p:cNvSpPr/>
          <p:nvPr/>
        </p:nvSpPr>
        <p:spPr>
          <a:xfrm>
            <a:off x="0" y="206639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oogle Shape;547;p39">
            <a:extLst>
              <a:ext uri="{FF2B5EF4-FFF2-40B4-BE49-F238E27FC236}">
                <a16:creationId xmlns:a16="http://schemas.microsoft.com/office/drawing/2014/main" id="{B2B1E982-0D96-E248-30C2-492B09EFC876}"/>
              </a:ext>
            </a:extLst>
          </p:cNvPr>
          <p:cNvGrpSpPr/>
          <p:nvPr/>
        </p:nvGrpSpPr>
        <p:grpSpPr>
          <a:xfrm>
            <a:off x="0" y="2334702"/>
            <a:ext cx="762107" cy="789067"/>
            <a:chOff x="3814414" y="1703401"/>
            <a:chExt cx="473400" cy="473400"/>
          </a:xfrm>
        </p:grpSpPr>
        <p:sp>
          <p:nvSpPr>
            <p:cNvPr id="9" name="Google Shape;548;p39">
              <a:extLst>
                <a:ext uri="{FF2B5EF4-FFF2-40B4-BE49-F238E27FC236}">
                  <a16:creationId xmlns:a16="http://schemas.microsoft.com/office/drawing/2014/main" id="{45455B1D-8CF4-5F69-255A-0FD3839AB035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9;p39">
              <a:extLst>
                <a:ext uri="{FF2B5EF4-FFF2-40B4-BE49-F238E27FC236}">
                  <a16:creationId xmlns:a16="http://schemas.microsoft.com/office/drawing/2014/main" id="{DF081D3A-06E9-DD2C-E15D-EEAA229DA96E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1" name="Google Shape;562;p39">
            <a:extLst>
              <a:ext uri="{FF2B5EF4-FFF2-40B4-BE49-F238E27FC236}">
                <a16:creationId xmlns:a16="http://schemas.microsoft.com/office/drawing/2014/main" id="{79C55233-FFA2-41C1-FB55-E98528FF4DB1}"/>
              </a:ext>
            </a:extLst>
          </p:cNvPr>
          <p:cNvSpPr txBox="1"/>
          <p:nvPr/>
        </p:nvSpPr>
        <p:spPr>
          <a:xfrm>
            <a:off x="3407914" y="246253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3;p39">
            <a:extLst>
              <a:ext uri="{FF2B5EF4-FFF2-40B4-BE49-F238E27FC236}">
                <a16:creationId xmlns:a16="http://schemas.microsoft.com/office/drawing/2014/main" id="{060DC6EC-5A54-5BC6-6EB8-9B238E34DC37}"/>
              </a:ext>
            </a:extLst>
          </p:cNvPr>
          <p:cNvSpPr txBox="1"/>
          <p:nvPr/>
        </p:nvSpPr>
        <p:spPr>
          <a:xfrm>
            <a:off x="1403821" y="246253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562;p39">
            <a:extLst>
              <a:ext uri="{FF2B5EF4-FFF2-40B4-BE49-F238E27FC236}">
                <a16:creationId xmlns:a16="http://schemas.microsoft.com/office/drawing/2014/main" id="{99E8226E-A3A6-4231-0AED-7C11D637DF39}"/>
              </a:ext>
            </a:extLst>
          </p:cNvPr>
          <p:cNvSpPr txBox="1"/>
          <p:nvPr/>
        </p:nvSpPr>
        <p:spPr>
          <a:xfrm>
            <a:off x="5412007" y="246253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4" name="Google Shape;280;p15">
            <a:extLst>
              <a:ext uri="{FF2B5EF4-FFF2-40B4-BE49-F238E27FC236}">
                <a16:creationId xmlns:a16="http://schemas.microsoft.com/office/drawing/2014/main" id="{6BBC6313-E716-EE9D-0422-C0E5D6B0E060}"/>
              </a:ext>
            </a:extLst>
          </p:cNvPr>
          <p:cNvSpPr txBox="1">
            <a:spLocks/>
          </p:cNvSpPr>
          <p:nvPr/>
        </p:nvSpPr>
        <p:spPr>
          <a:xfrm>
            <a:off x="2866612" y="2858334"/>
            <a:ext cx="2299771" cy="11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Optimization</a:t>
            </a:r>
          </a:p>
        </p:txBody>
      </p:sp>
      <p:sp>
        <p:nvSpPr>
          <p:cNvPr id="14" name="Google Shape;280;p15">
            <a:extLst>
              <a:ext uri="{FF2B5EF4-FFF2-40B4-BE49-F238E27FC236}">
                <a16:creationId xmlns:a16="http://schemas.microsoft.com/office/drawing/2014/main" id="{F2F8EAAD-96D7-77A7-D991-5122E12A22C2}"/>
              </a:ext>
            </a:extLst>
          </p:cNvPr>
          <p:cNvSpPr txBox="1">
            <a:spLocks/>
          </p:cNvSpPr>
          <p:nvPr/>
        </p:nvSpPr>
        <p:spPr>
          <a:xfrm>
            <a:off x="837492" y="2858334"/>
            <a:ext cx="2299771" cy="11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 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Network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Discovery</a:t>
            </a:r>
          </a:p>
        </p:txBody>
      </p:sp>
      <p:sp>
        <p:nvSpPr>
          <p:cNvPr id="16" name="Google Shape;280;p15">
            <a:extLst>
              <a:ext uri="{FF2B5EF4-FFF2-40B4-BE49-F238E27FC236}">
                <a16:creationId xmlns:a16="http://schemas.microsoft.com/office/drawing/2014/main" id="{EDE14D1C-9D11-91A1-F445-38F8AC50DB64}"/>
              </a:ext>
            </a:extLst>
          </p:cNvPr>
          <p:cNvSpPr txBox="1">
            <a:spLocks/>
          </p:cNvSpPr>
          <p:nvPr/>
        </p:nvSpPr>
        <p:spPr>
          <a:xfrm>
            <a:off x="4912057" y="2830074"/>
            <a:ext cx="2397057" cy="117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&amp;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Non-linear</a:t>
            </a:r>
          </a:p>
          <a:p>
            <a:pPr marL="76200" indent="0" algn="ctr"/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Regression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49"/>
          <p:cNvSpPr txBox="1"/>
          <p:nvPr/>
        </p:nvSpPr>
        <p:spPr>
          <a:xfrm>
            <a:off x="808100" y="6094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You can also use any emoji as an icon!</a:t>
            </a:r>
            <a:endParaRPr b="1"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And of course it resizes without losing quality.</a:t>
            </a:r>
            <a:endParaRPr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PT Serif"/>
                <a:ea typeface="PT Serif"/>
                <a:cs typeface="PT Serif"/>
                <a:sym typeface="PT Serif"/>
              </a:rPr>
              <a:t>How? Follow Google instructions https://twitter.com/googledocs/status/730087240156643328</a:t>
            </a:r>
            <a:endParaRPr>
              <a:solidFill>
                <a:srgbClr val="FFFFFF"/>
              </a:solidFill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514" name="Google Shape;1514;p49"/>
          <p:cNvSpPr txBox="1"/>
          <p:nvPr/>
        </p:nvSpPr>
        <p:spPr>
          <a:xfrm>
            <a:off x="808100" y="20694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004046"/>
                </a:highlight>
                <a:latin typeface="PT Serif"/>
                <a:ea typeface="PT Serif"/>
                <a:cs typeface="PT Serif"/>
                <a:sym typeface="PT Serif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004046"/>
              </a:highlight>
              <a:latin typeface="PT Serif"/>
              <a:ea typeface="PT Serif"/>
              <a:cs typeface="PT Serif"/>
              <a:sym typeface="PT Serif"/>
            </a:endParaRPr>
          </a:p>
        </p:txBody>
      </p:sp>
      <p:sp>
        <p:nvSpPr>
          <p:cNvPr id="1515" name="Google Shape;1515;p49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6AA84F"/>
                </a:solidFill>
              </a:rPr>
              <a:t>50</a:t>
            </a:fld>
            <a:endParaRPr>
              <a:solidFill>
                <a:srgbClr val="6AA84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0" name="Google Shape;1520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1" name="Google Shape;1521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22" name="Google Shape;1522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523" name="Google Shape;1523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524" name="Google Shape;1524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25" name="Google Shape;1525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26" name="Google Shape;1526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527" name="Google Shape;1527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28" name="Google Shape;1528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29" name="Google Shape;1529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530" name="Google Shape;1530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31" name="Google Shape;1531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32" name="Google Shape;1532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533" name="Google Shape;1533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34" name="Google Shape;1534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350550" y="2277859"/>
            <a:ext cx="7586808" cy="26521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1:  Looping through a Neural Network to Find the Best Candidates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Neural network run in Google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Colaboratory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 ticker symbols were fed in as possible inputs. They resulted in 210 unique pairs.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 securities were possible outputs to measure results.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Joined</a:t>
            </a:r>
            <a:r>
              <a:rPr lang="en-US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the 210 pairs, there were 420 possible combinations to test.</a:t>
            </a: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 dirty="0"/>
          </a:p>
        </p:txBody>
      </p:sp>
      <p:sp>
        <p:nvSpPr>
          <p:cNvPr id="5" name="Google Shape;540;p39">
            <a:extLst>
              <a:ext uri="{FF2B5EF4-FFF2-40B4-BE49-F238E27FC236}">
                <a16:creationId xmlns:a16="http://schemas.microsoft.com/office/drawing/2014/main" id="{0034480E-3318-5E0C-63E5-1AD0F68F97D8}"/>
              </a:ext>
            </a:extLst>
          </p:cNvPr>
          <p:cNvSpPr txBox="1">
            <a:spLocks/>
          </p:cNvSpPr>
          <p:nvPr/>
        </p:nvSpPr>
        <p:spPr>
          <a:xfrm>
            <a:off x="2856608" y="-213372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Model Roadmap</a:t>
            </a:r>
            <a:endParaRPr lang="en-US" dirty="0"/>
          </a:p>
        </p:txBody>
      </p:sp>
      <p:sp>
        <p:nvSpPr>
          <p:cNvPr id="6" name="Google Shape;542;p39">
            <a:extLst>
              <a:ext uri="{FF2B5EF4-FFF2-40B4-BE49-F238E27FC236}">
                <a16:creationId xmlns:a16="http://schemas.microsoft.com/office/drawing/2014/main" id="{AACCE8D9-E456-CA97-855A-E029AE6AF4CB}"/>
              </a:ext>
            </a:extLst>
          </p:cNvPr>
          <p:cNvSpPr/>
          <p:nvPr/>
        </p:nvSpPr>
        <p:spPr>
          <a:xfrm>
            <a:off x="0" y="682197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543;p39">
            <a:extLst>
              <a:ext uri="{FF2B5EF4-FFF2-40B4-BE49-F238E27FC236}">
                <a16:creationId xmlns:a16="http://schemas.microsoft.com/office/drawing/2014/main" id="{D7ADD856-BE8D-3BDB-63C4-B7B9C73C5D48}"/>
              </a:ext>
            </a:extLst>
          </p:cNvPr>
          <p:cNvSpPr/>
          <p:nvPr/>
        </p:nvSpPr>
        <p:spPr>
          <a:xfrm>
            <a:off x="0" y="682197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Google Shape;547;p39">
            <a:extLst>
              <a:ext uri="{FF2B5EF4-FFF2-40B4-BE49-F238E27FC236}">
                <a16:creationId xmlns:a16="http://schemas.microsoft.com/office/drawing/2014/main" id="{B2B1E982-0D96-E248-30C2-492B09EFC876}"/>
              </a:ext>
            </a:extLst>
          </p:cNvPr>
          <p:cNvGrpSpPr/>
          <p:nvPr/>
        </p:nvGrpSpPr>
        <p:grpSpPr>
          <a:xfrm>
            <a:off x="1665967" y="-58379"/>
            <a:ext cx="762107" cy="789067"/>
            <a:chOff x="3814414" y="1703401"/>
            <a:chExt cx="473400" cy="473400"/>
          </a:xfrm>
        </p:grpSpPr>
        <p:sp>
          <p:nvSpPr>
            <p:cNvPr id="9" name="Google Shape;548;p39">
              <a:extLst>
                <a:ext uri="{FF2B5EF4-FFF2-40B4-BE49-F238E27FC236}">
                  <a16:creationId xmlns:a16="http://schemas.microsoft.com/office/drawing/2014/main" id="{45455B1D-8CF4-5F69-255A-0FD3839AB035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49;p39">
              <a:extLst>
                <a:ext uri="{FF2B5EF4-FFF2-40B4-BE49-F238E27FC236}">
                  <a16:creationId xmlns:a16="http://schemas.microsoft.com/office/drawing/2014/main" id="{DF081D3A-06E9-DD2C-E15D-EEAA229DA96E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1" name="Google Shape;562;p39">
            <a:extLst>
              <a:ext uri="{FF2B5EF4-FFF2-40B4-BE49-F238E27FC236}">
                <a16:creationId xmlns:a16="http://schemas.microsoft.com/office/drawing/2014/main" id="{79C55233-FFA2-41C1-FB55-E98528FF4DB1}"/>
              </a:ext>
            </a:extLst>
          </p:cNvPr>
          <p:cNvSpPr txBox="1"/>
          <p:nvPr/>
        </p:nvSpPr>
        <p:spPr>
          <a:xfrm>
            <a:off x="3407914" y="107833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2" name="Google Shape;563;p39">
            <a:extLst>
              <a:ext uri="{FF2B5EF4-FFF2-40B4-BE49-F238E27FC236}">
                <a16:creationId xmlns:a16="http://schemas.microsoft.com/office/drawing/2014/main" id="{060DC6EC-5A54-5BC6-6EB8-9B238E34DC37}"/>
              </a:ext>
            </a:extLst>
          </p:cNvPr>
          <p:cNvSpPr txBox="1"/>
          <p:nvPr/>
        </p:nvSpPr>
        <p:spPr>
          <a:xfrm>
            <a:off x="1403821" y="107833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562;p39">
            <a:extLst>
              <a:ext uri="{FF2B5EF4-FFF2-40B4-BE49-F238E27FC236}">
                <a16:creationId xmlns:a16="http://schemas.microsoft.com/office/drawing/2014/main" id="{99E8226E-A3A6-4231-0AED-7C11D637DF39}"/>
              </a:ext>
            </a:extLst>
          </p:cNvPr>
          <p:cNvSpPr txBox="1"/>
          <p:nvPr/>
        </p:nvSpPr>
        <p:spPr>
          <a:xfrm>
            <a:off x="5412007" y="1078335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</p:spTree>
    <p:extLst>
      <p:ext uri="{BB962C8B-B14F-4D97-AF65-F5344CB8AC3E}">
        <p14:creationId xmlns:p14="http://schemas.microsoft.com/office/powerpoint/2010/main" val="841083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6"/>
          <p:cNvSpPr txBox="1">
            <a:spLocks noGrp="1"/>
          </p:cNvSpPr>
          <p:nvPr>
            <p:ph type="body" idx="1"/>
          </p:nvPr>
        </p:nvSpPr>
        <p:spPr>
          <a:xfrm>
            <a:off x="145207" y="2428581"/>
            <a:ext cx="8445717" cy="2473968"/>
          </a:xfrm>
          <a:prstGeom prst="rect">
            <a:avLst/>
          </a:prstGeom>
        </p:spPr>
        <p:txBody>
          <a:bodyPr spcFirstLastPara="1" wrap="square" lIns="91425" tIns="91425" rIns="91425" bIns="91425" numCol="3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i="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 Potential inputs:</a:t>
            </a:r>
            <a:r>
              <a:rPr lang="en-US" sz="1200" i="0" u="sng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500 (^GSPC)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Dow Jones Industrial Average (^DJI)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NASDAQ Composite (^IXIC)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Russell 2000 (^RUT)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Consumer Staples Sector (XLP)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Energy Sector (XLE)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Financial Sector (XLF)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Health Care Sector (XLV)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Industrial Sector (XLI)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Materials Sector (XLB)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Real Estate Sector (XLRE)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Technology Sector (XLK)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Utilities Sector (XLU)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Communication Services (XLC)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S&amp;P Consumer Discretionary (XLY)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CBOE Volatility Index (^VIX)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CBOE 3-Month Volatility (^VIX3M)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Crude Oil Futures (CL=F)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Treasury Yield 10 Years (^TNX)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Bitcoin USD (BTC-USD) 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CMC Crypto 200 Index (^CMC200)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i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1200" i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 i="0" u="sng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 Possible Outputs:  </a:t>
            </a:r>
          </a:p>
          <a:p>
            <a:pPr marL="342900" indent="-3429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SPY (an ETF that mirrors the S&amp;P 500)  </a:t>
            </a:r>
          </a:p>
          <a:p>
            <a:pPr marL="342900" indent="-342900">
              <a:buClr>
                <a:schemeClr val="tx1"/>
              </a:buClr>
              <a:buSzPct val="100000"/>
              <a:buFont typeface="+mj-lt"/>
              <a:buAutoNum type="arabicPeriod"/>
            </a:pPr>
            <a:r>
              <a:rPr lang="en-US" sz="1200" i="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USO (an ETN made up of oil futures)</a:t>
            </a:r>
          </a:p>
        </p:txBody>
      </p:sp>
      <p:sp>
        <p:nvSpPr>
          <p:cNvPr id="287" name="Google Shape;287;p16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540;p39">
            <a:extLst>
              <a:ext uri="{FF2B5EF4-FFF2-40B4-BE49-F238E27FC236}">
                <a16:creationId xmlns:a16="http://schemas.microsoft.com/office/drawing/2014/main" id="{D23725C3-13D1-0A03-CFEF-57094EE856EF}"/>
              </a:ext>
            </a:extLst>
          </p:cNvPr>
          <p:cNvSpPr txBox="1">
            <a:spLocks/>
          </p:cNvSpPr>
          <p:nvPr/>
        </p:nvSpPr>
        <p:spPr>
          <a:xfrm>
            <a:off x="2856608" y="-209431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Model Roadmap</a:t>
            </a:r>
          </a:p>
        </p:txBody>
      </p:sp>
      <p:sp>
        <p:nvSpPr>
          <p:cNvPr id="14" name="Google Shape;542;p39">
            <a:extLst>
              <a:ext uri="{FF2B5EF4-FFF2-40B4-BE49-F238E27FC236}">
                <a16:creationId xmlns:a16="http://schemas.microsoft.com/office/drawing/2014/main" id="{9C964CC4-C98F-45F5-FE3D-7CF84564935F}"/>
              </a:ext>
            </a:extLst>
          </p:cNvPr>
          <p:cNvSpPr/>
          <p:nvPr/>
        </p:nvSpPr>
        <p:spPr>
          <a:xfrm>
            <a:off x="0" y="68613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543;p39">
            <a:extLst>
              <a:ext uri="{FF2B5EF4-FFF2-40B4-BE49-F238E27FC236}">
                <a16:creationId xmlns:a16="http://schemas.microsoft.com/office/drawing/2014/main" id="{72BA6870-058D-9939-70A7-DEDC0DB9B374}"/>
              </a:ext>
            </a:extLst>
          </p:cNvPr>
          <p:cNvSpPr/>
          <p:nvPr/>
        </p:nvSpPr>
        <p:spPr>
          <a:xfrm>
            <a:off x="0" y="68613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" name="Google Shape;547;p39">
            <a:extLst>
              <a:ext uri="{FF2B5EF4-FFF2-40B4-BE49-F238E27FC236}">
                <a16:creationId xmlns:a16="http://schemas.microsoft.com/office/drawing/2014/main" id="{6723DDAB-0B7C-5E94-CD81-9D29B6BE8153}"/>
              </a:ext>
            </a:extLst>
          </p:cNvPr>
          <p:cNvGrpSpPr/>
          <p:nvPr/>
        </p:nvGrpSpPr>
        <p:grpSpPr>
          <a:xfrm>
            <a:off x="1665967" y="-52002"/>
            <a:ext cx="762107" cy="789067"/>
            <a:chOff x="3814414" y="1703401"/>
            <a:chExt cx="473400" cy="473400"/>
          </a:xfrm>
        </p:grpSpPr>
        <p:sp>
          <p:nvSpPr>
            <p:cNvPr id="17" name="Google Shape;548;p39">
              <a:extLst>
                <a:ext uri="{FF2B5EF4-FFF2-40B4-BE49-F238E27FC236}">
                  <a16:creationId xmlns:a16="http://schemas.microsoft.com/office/drawing/2014/main" id="{0837CF1F-AD70-3CAD-397D-C6C47BCCCE54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49;p39">
              <a:extLst>
                <a:ext uri="{FF2B5EF4-FFF2-40B4-BE49-F238E27FC236}">
                  <a16:creationId xmlns:a16="http://schemas.microsoft.com/office/drawing/2014/main" id="{4D84CD1A-81ED-412C-810B-A01C83D1C226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9" name="Google Shape;562;p39">
            <a:extLst>
              <a:ext uri="{FF2B5EF4-FFF2-40B4-BE49-F238E27FC236}">
                <a16:creationId xmlns:a16="http://schemas.microsoft.com/office/drawing/2014/main" id="{85F4A8FD-AB3E-E832-9A77-CA1369A0AE09}"/>
              </a:ext>
            </a:extLst>
          </p:cNvPr>
          <p:cNvSpPr txBox="1"/>
          <p:nvPr/>
        </p:nvSpPr>
        <p:spPr>
          <a:xfrm>
            <a:off x="3407914" y="10822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20" name="Google Shape;563;p39">
            <a:extLst>
              <a:ext uri="{FF2B5EF4-FFF2-40B4-BE49-F238E27FC236}">
                <a16:creationId xmlns:a16="http://schemas.microsoft.com/office/drawing/2014/main" id="{6907262C-42BD-0500-C3AA-D4E27697DAFA}"/>
              </a:ext>
            </a:extLst>
          </p:cNvPr>
          <p:cNvSpPr txBox="1"/>
          <p:nvPr/>
        </p:nvSpPr>
        <p:spPr>
          <a:xfrm>
            <a:off x="1403821" y="10822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21" name="Google Shape;562;p39">
            <a:extLst>
              <a:ext uri="{FF2B5EF4-FFF2-40B4-BE49-F238E27FC236}">
                <a16:creationId xmlns:a16="http://schemas.microsoft.com/office/drawing/2014/main" id="{8CD59039-52CB-9F27-3F20-5A36733FEB47}"/>
              </a:ext>
            </a:extLst>
          </p:cNvPr>
          <p:cNvSpPr txBox="1"/>
          <p:nvPr/>
        </p:nvSpPr>
        <p:spPr>
          <a:xfrm>
            <a:off x="5412007" y="108227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2" name="Google Shape;280;p15">
            <a:extLst>
              <a:ext uri="{FF2B5EF4-FFF2-40B4-BE49-F238E27FC236}">
                <a16:creationId xmlns:a16="http://schemas.microsoft.com/office/drawing/2014/main" id="{FFA95A4A-A9C6-61E0-0460-3F7E63619099}"/>
              </a:ext>
            </a:extLst>
          </p:cNvPr>
          <p:cNvSpPr txBox="1">
            <a:spLocks/>
          </p:cNvSpPr>
          <p:nvPr/>
        </p:nvSpPr>
        <p:spPr>
          <a:xfrm>
            <a:off x="0" y="2049133"/>
            <a:ext cx="8839200" cy="172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T Serif"/>
              <a:buNone/>
              <a:defRPr sz="1800" b="0" i="0" u="none" strike="noStrike" cap="none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76200" indent="0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1: </a:t>
            </a:r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Looping through a Neural Network to Find the Best Candidates</a:t>
            </a:r>
          </a:p>
          <a:p>
            <a:pPr marL="76200" indent="0"/>
            <a:endParaRPr lang="en-US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5"/>
          <p:cNvSpPr txBox="1">
            <a:spLocks noGrp="1"/>
          </p:cNvSpPr>
          <p:nvPr>
            <p:ph type="subTitle" idx="1"/>
          </p:nvPr>
        </p:nvSpPr>
        <p:spPr>
          <a:xfrm>
            <a:off x="214745" y="2236966"/>
            <a:ext cx="8091053" cy="2401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1: </a:t>
            </a:r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Looping through a Neural Network to Find the Best Candidates</a:t>
            </a:r>
          </a:p>
          <a:p>
            <a:pPr marL="76200" indent="0"/>
            <a:endParaRPr lang="en-US" b="1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Process: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 420 input/output combination via an automated loop.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Record findings, looking for accuracy results over 70%.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Adjust features and other variables.</a:t>
            </a:r>
          </a:p>
          <a:p>
            <a:pPr marL="3619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Run the process run again.</a:t>
            </a:r>
          </a:p>
          <a:p>
            <a:pPr marL="76200" indent="0"/>
            <a:endParaRPr lang="en-US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 dirty="0"/>
          </a:p>
        </p:txBody>
      </p:sp>
      <p:sp>
        <p:nvSpPr>
          <p:cNvPr id="6" name="Google Shape;540;p39">
            <a:extLst>
              <a:ext uri="{FF2B5EF4-FFF2-40B4-BE49-F238E27FC236}">
                <a16:creationId xmlns:a16="http://schemas.microsoft.com/office/drawing/2014/main" id="{05763D49-C8F8-CA48-980B-C3CCF5A77FDC}"/>
              </a:ext>
            </a:extLst>
          </p:cNvPr>
          <p:cNvSpPr txBox="1">
            <a:spLocks/>
          </p:cNvSpPr>
          <p:nvPr/>
        </p:nvSpPr>
        <p:spPr>
          <a:xfrm>
            <a:off x="2856608" y="-200941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Model Roadmap</a:t>
            </a:r>
            <a:endParaRPr lang="en-US" dirty="0"/>
          </a:p>
        </p:txBody>
      </p:sp>
      <p:sp>
        <p:nvSpPr>
          <p:cNvPr id="7" name="Google Shape;542;p39">
            <a:extLst>
              <a:ext uri="{FF2B5EF4-FFF2-40B4-BE49-F238E27FC236}">
                <a16:creationId xmlns:a16="http://schemas.microsoft.com/office/drawing/2014/main" id="{F98A7B33-3578-2140-AAC6-B7CF18F09627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543;p39">
            <a:extLst>
              <a:ext uri="{FF2B5EF4-FFF2-40B4-BE49-F238E27FC236}">
                <a16:creationId xmlns:a16="http://schemas.microsoft.com/office/drawing/2014/main" id="{D72F73C0-6BD1-821B-BF36-C415C55E485E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" name="Google Shape;547;p39">
            <a:extLst>
              <a:ext uri="{FF2B5EF4-FFF2-40B4-BE49-F238E27FC236}">
                <a16:creationId xmlns:a16="http://schemas.microsoft.com/office/drawing/2014/main" id="{AA3A30E6-5A92-DB4D-8126-AE75FB24548B}"/>
              </a:ext>
            </a:extLst>
          </p:cNvPr>
          <p:cNvGrpSpPr/>
          <p:nvPr/>
        </p:nvGrpSpPr>
        <p:grpSpPr>
          <a:xfrm>
            <a:off x="1665967" y="-36493"/>
            <a:ext cx="762107" cy="789067"/>
            <a:chOff x="3814414" y="1703401"/>
            <a:chExt cx="473400" cy="473400"/>
          </a:xfrm>
        </p:grpSpPr>
        <p:sp>
          <p:nvSpPr>
            <p:cNvPr id="10" name="Google Shape;548;p39">
              <a:extLst>
                <a:ext uri="{FF2B5EF4-FFF2-40B4-BE49-F238E27FC236}">
                  <a16:creationId xmlns:a16="http://schemas.microsoft.com/office/drawing/2014/main" id="{CB945F5B-D80B-1100-3A99-B0ECF6384F82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9;p39">
              <a:extLst>
                <a:ext uri="{FF2B5EF4-FFF2-40B4-BE49-F238E27FC236}">
                  <a16:creationId xmlns:a16="http://schemas.microsoft.com/office/drawing/2014/main" id="{3C836099-17A3-8CA2-35BC-2F7DAEEF96B5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4C8BB385-2422-ADA3-4A58-444B69946B76}"/>
              </a:ext>
            </a:extLst>
          </p:cNvPr>
          <p:cNvSpPr txBox="1"/>
          <p:nvPr/>
        </p:nvSpPr>
        <p:spPr>
          <a:xfrm>
            <a:off x="3407914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563;p39">
            <a:extLst>
              <a:ext uri="{FF2B5EF4-FFF2-40B4-BE49-F238E27FC236}">
                <a16:creationId xmlns:a16="http://schemas.microsoft.com/office/drawing/2014/main" id="{97070B46-C2DF-5377-7EE5-DBA6A5DF6E0F}"/>
              </a:ext>
            </a:extLst>
          </p:cNvPr>
          <p:cNvSpPr txBox="1"/>
          <p:nvPr/>
        </p:nvSpPr>
        <p:spPr>
          <a:xfrm>
            <a:off x="1403821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562;p39">
            <a:extLst>
              <a:ext uri="{FF2B5EF4-FFF2-40B4-BE49-F238E27FC236}">
                <a16:creationId xmlns:a16="http://schemas.microsoft.com/office/drawing/2014/main" id="{F78F4D9E-011D-EC5C-95B7-4915A969FBD7}"/>
              </a:ext>
            </a:extLst>
          </p:cNvPr>
          <p:cNvSpPr txBox="1"/>
          <p:nvPr/>
        </p:nvSpPr>
        <p:spPr>
          <a:xfrm>
            <a:off x="5412007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</p:spTree>
    <p:extLst>
      <p:ext uri="{BB962C8B-B14F-4D97-AF65-F5344CB8AC3E}">
        <p14:creationId xmlns:p14="http://schemas.microsoft.com/office/powerpoint/2010/main" val="47640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5"/>
          <p:cNvSpPr txBox="1">
            <a:spLocks noGrp="1"/>
          </p:cNvSpPr>
          <p:nvPr>
            <p:ph type="sldNum" idx="4294967295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 dirty="0"/>
          </a:p>
        </p:txBody>
      </p:sp>
      <p:sp>
        <p:nvSpPr>
          <p:cNvPr id="6" name="Google Shape;540;p39">
            <a:extLst>
              <a:ext uri="{FF2B5EF4-FFF2-40B4-BE49-F238E27FC236}">
                <a16:creationId xmlns:a16="http://schemas.microsoft.com/office/drawing/2014/main" id="{05763D49-C8F8-CA48-980B-C3CCF5A77FDC}"/>
              </a:ext>
            </a:extLst>
          </p:cNvPr>
          <p:cNvSpPr txBox="1">
            <a:spLocks/>
          </p:cNvSpPr>
          <p:nvPr/>
        </p:nvSpPr>
        <p:spPr>
          <a:xfrm>
            <a:off x="2856608" y="-200941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/>
              <a:t>Model Roadmap</a:t>
            </a:r>
            <a:endParaRPr lang="en-US" dirty="0"/>
          </a:p>
        </p:txBody>
      </p:sp>
      <p:sp>
        <p:nvSpPr>
          <p:cNvPr id="7" name="Google Shape;542;p39">
            <a:extLst>
              <a:ext uri="{FF2B5EF4-FFF2-40B4-BE49-F238E27FC236}">
                <a16:creationId xmlns:a16="http://schemas.microsoft.com/office/drawing/2014/main" id="{F98A7B33-3578-2140-AAC6-B7CF18F09627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rgbClr val="B7B7B7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543;p39">
            <a:extLst>
              <a:ext uri="{FF2B5EF4-FFF2-40B4-BE49-F238E27FC236}">
                <a16:creationId xmlns:a16="http://schemas.microsoft.com/office/drawing/2014/main" id="{D72F73C0-6BD1-821B-BF36-C415C55E485E}"/>
              </a:ext>
            </a:extLst>
          </p:cNvPr>
          <p:cNvSpPr/>
          <p:nvPr/>
        </p:nvSpPr>
        <p:spPr>
          <a:xfrm>
            <a:off x="0" y="6946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rgbClr val="FFFFFF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" name="Google Shape;547;p39">
            <a:extLst>
              <a:ext uri="{FF2B5EF4-FFF2-40B4-BE49-F238E27FC236}">
                <a16:creationId xmlns:a16="http://schemas.microsoft.com/office/drawing/2014/main" id="{AA3A30E6-5A92-DB4D-8126-AE75FB24548B}"/>
              </a:ext>
            </a:extLst>
          </p:cNvPr>
          <p:cNvGrpSpPr/>
          <p:nvPr/>
        </p:nvGrpSpPr>
        <p:grpSpPr>
          <a:xfrm>
            <a:off x="1665967" y="-36493"/>
            <a:ext cx="762107" cy="789067"/>
            <a:chOff x="3814414" y="1703401"/>
            <a:chExt cx="473400" cy="473400"/>
          </a:xfrm>
        </p:grpSpPr>
        <p:sp>
          <p:nvSpPr>
            <p:cNvPr id="10" name="Google Shape;548;p39">
              <a:extLst>
                <a:ext uri="{FF2B5EF4-FFF2-40B4-BE49-F238E27FC236}">
                  <a16:creationId xmlns:a16="http://schemas.microsoft.com/office/drawing/2014/main" id="{CB945F5B-D80B-1100-3A99-B0ECF6384F82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49;p39">
              <a:extLst>
                <a:ext uri="{FF2B5EF4-FFF2-40B4-BE49-F238E27FC236}">
                  <a16:creationId xmlns:a16="http://schemas.microsoft.com/office/drawing/2014/main" id="{3C836099-17A3-8CA2-35BC-2F7DAEEF96B5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600" dirty="0">
                <a:solidFill>
                  <a:schemeClr val="dk2"/>
                </a:solidFill>
                <a:latin typeface="PT Serif"/>
                <a:ea typeface="PT Serif"/>
                <a:cs typeface="PT Serif"/>
                <a:sym typeface="PT Serif"/>
              </a:endParaRPr>
            </a:p>
          </p:txBody>
        </p:sp>
      </p:grpSp>
      <p:sp>
        <p:nvSpPr>
          <p:cNvPr id="12" name="Google Shape;562;p39">
            <a:extLst>
              <a:ext uri="{FF2B5EF4-FFF2-40B4-BE49-F238E27FC236}">
                <a16:creationId xmlns:a16="http://schemas.microsoft.com/office/drawing/2014/main" id="{4C8BB385-2422-ADA3-4A58-444B69946B76}"/>
              </a:ext>
            </a:extLst>
          </p:cNvPr>
          <p:cNvSpPr txBox="1"/>
          <p:nvPr/>
        </p:nvSpPr>
        <p:spPr>
          <a:xfrm>
            <a:off x="3407914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2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3" name="Google Shape;563;p39">
            <a:extLst>
              <a:ext uri="{FF2B5EF4-FFF2-40B4-BE49-F238E27FC236}">
                <a16:creationId xmlns:a16="http://schemas.microsoft.com/office/drawing/2014/main" id="{97070B46-C2DF-5377-7EE5-DBA6A5DF6E0F}"/>
              </a:ext>
            </a:extLst>
          </p:cNvPr>
          <p:cNvSpPr txBox="1"/>
          <p:nvPr/>
        </p:nvSpPr>
        <p:spPr>
          <a:xfrm>
            <a:off x="1403821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1</a:t>
            </a:r>
            <a:endParaRPr sz="48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4" name="Google Shape;562;p39">
            <a:extLst>
              <a:ext uri="{FF2B5EF4-FFF2-40B4-BE49-F238E27FC236}">
                <a16:creationId xmlns:a16="http://schemas.microsoft.com/office/drawing/2014/main" id="{F78F4D9E-011D-EC5C-95B7-4915A969FBD7}"/>
              </a:ext>
            </a:extLst>
          </p:cNvPr>
          <p:cNvSpPr txBox="1"/>
          <p:nvPr/>
        </p:nvSpPr>
        <p:spPr>
          <a:xfrm>
            <a:off x="5412007" y="1090766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PT Serif"/>
              </a:rPr>
              <a:t>3</a:t>
            </a:r>
            <a:endParaRPr sz="48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PT Serif"/>
            </a:endParaRPr>
          </a:p>
        </p:txBody>
      </p:sp>
      <p:sp>
        <p:nvSpPr>
          <p:cNvPr id="19" name="Google Shape;280;p15">
            <a:extLst>
              <a:ext uri="{FF2B5EF4-FFF2-40B4-BE49-F238E27FC236}">
                <a16:creationId xmlns:a16="http://schemas.microsoft.com/office/drawing/2014/main" id="{E79D1E77-3BDE-4FF5-4542-5DD6D0A1C8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07753" y="1961836"/>
            <a:ext cx="2565662" cy="31816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indent="0"/>
            <a:r>
              <a:rPr lang="en-US" b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1 Loop Logic</a:t>
            </a:r>
          </a:p>
          <a:p>
            <a:pPr marL="76200" indent="0"/>
            <a:endParaRPr lang="en-US" sz="16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6200" indent="0"/>
            <a:r>
              <a:rPr lang="en-US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filter process for looped through 21 input symbols to find unique pairs, resulting in 210 </a:t>
            </a:r>
            <a:r>
              <a:rPr lang="en-US" sz="160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conbinations</a:t>
            </a:r>
            <a:r>
              <a:rPr lang="en-US" sz="16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The outer loop joined with two output symbols, for a total of 420 combinations.</a:t>
            </a:r>
          </a:p>
          <a:p>
            <a:pPr marL="76200" indent="0"/>
            <a:endParaRPr lang="en-US" sz="16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1" name="Picture 20" descr="A screen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E3E133EC-76FD-AD77-53DD-11EC2CB88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6608" y="133350"/>
            <a:ext cx="61849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5286"/>
      </p:ext>
    </p:extLst>
  </p:cSld>
  <p:clrMapOvr>
    <a:masterClrMapping/>
  </p:clrMapOvr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EFEFEF"/>
      </a:dk1>
      <a:lt1>
        <a:srgbClr val="004046"/>
      </a:lt1>
      <a:dk2>
        <a:srgbClr val="6AA84F"/>
      </a:dk2>
      <a:lt2>
        <a:srgbClr val="007074"/>
      </a:lt2>
      <a:accent1>
        <a:srgbClr val="00BFC9"/>
      </a:accent1>
      <a:accent2>
        <a:srgbClr val="00FFFF"/>
      </a:accent2>
      <a:accent3>
        <a:srgbClr val="DDFFFF"/>
      </a:accent3>
      <a:accent4>
        <a:srgbClr val="B6D7A8"/>
      </a:accent4>
      <a:accent5>
        <a:srgbClr val="D9D9D9"/>
      </a:accent5>
      <a:accent6>
        <a:srgbClr val="004046"/>
      </a:accent6>
      <a:hlink>
        <a:srgbClr val="00BFC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2424</Words>
  <Application>Microsoft Office PowerPoint</Application>
  <PresentationFormat>On-screen Show (16:9)</PresentationFormat>
  <Paragraphs>542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Abril Fatface</vt:lpstr>
      <vt:lpstr>Consolas</vt:lpstr>
      <vt:lpstr>Arial</vt:lpstr>
      <vt:lpstr>Calibri</vt:lpstr>
      <vt:lpstr>Montserrat</vt:lpstr>
      <vt:lpstr>Helvetica</vt:lpstr>
      <vt:lpstr>PT Serif</vt:lpstr>
      <vt:lpstr>Balthasar template</vt:lpstr>
      <vt:lpstr>STOCK MARKET PREDICTOR:</vt:lpstr>
      <vt:lpstr>The “Vix”</vt:lpstr>
      <vt:lpstr>The S&amp;P  500</vt:lpstr>
      <vt:lpstr>The Vix      +  The S&amp;P 500         + Machine Learning             =  Something Good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Technologies</vt:lpstr>
      <vt:lpstr>Big Conclusion</vt:lpstr>
      <vt:lpstr>You can also split your content</vt:lpstr>
      <vt:lpstr>In two or three columns</vt:lpstr>
      <vt:lpstr>A picture is worth a thousand words</vt:lpstr>
      <vt:lpstr>want big impact? USE BIG IMAGE</vt:lpstr>
      <vt:lpstr>Use charts to explain your ideas</vt:lpstr>
      <vt:lpstr>And tables to compare data</vt:lpstr>
      <vt:lpstr>Maps</vt:lpstr>
      <vt:lpstr>89,526,124 Whoa! That’s a big number, aren’t you proud?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2. Extra Resources</vt:lpstr>
      <vt:lpstr>Timeline</vt:lpstr>
      <vt:lpstr>Model 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MARKET PREDICTOR:</dc:title>
  <cp:lastModifiedBy>Mark Lech</cp:lastModifiedBy>
  <cp:revision>14</cp:revision>
  <dcterms:modified xsi:type="dcterms:W3CDTF">2023-06-12T16:02:45Z</dcterms:modified>
</cp:coreProperties>
</file>